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7" r:id="rId1"/>
  </p:sldMasterIdLst>
  <p:notesMasterIdLst>
    <p:notesMasterId r:id="rId20"/>
  </p:notesMasterIdLst>
  <p:sldIdLst>
    <p:sldId id="256" r:id="rId2"/>
    <p:sldId id="289" r:id="rId3"/>
    <p:sldId id="318" r:id="rId4"/>
    <p:sldId id="291" r:id="rId5"/>
    <p:sldId id="319" r:id="rId6"/>
    <p:sldId id="320" r:id="rId7"/>
    <p:sldId id="322" r:id="rId8"/>
    <p:sldId id="293" r:id="rId9"/>
    <p:sldId id="312" r:id="rId10"/>
    <p:sldId id="314" r:id="rId11"/>
    <p:sldId id="313" r:id="rId12"/>
    <p:sldId id="315" r:id="rId13"/>
    <p:sldId id="323" r:id="rId14"/>
    <p:sldId id="295" r:id="rId15"/>
    <p:sldId id="296" r:id="rId16"/>
    <p:sldId id="297" r:id="rId17"/>
    <p:sldId id="298" r:id="rId18"/>
    <p:sldId id="27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99"/>
    <a:srgbClr val="FF66CC"/>
    <a:srgbClr val="3366FF"/>
    <a:srgbClr val="0066FF"/>
    <a:srgbClr val="000000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9" autoAdjust="0"/>
    <p:restoredTop sz="94324" autoAdjust="0"/>
  </p:normalViewPr>
  <p:slideViewPr>
    <p:cSldViewPr>
      <p:cViewPr>
        <p:scale>
          <a:sx n="70" d="100"/>
          <a:sy n="70" d="100"/>
        </p:scale>
        <p:origin x="-5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CAF8DD3-4FED-452A-8FC1-2594EFF5BEDA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F6DD47B-88AE-4615-BFA8-4227634E4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16B66A-F508-4360-A2E6-173F1071B60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6016F2-70D8-4628-A485-65E7F04F26B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341813"/>
            <a:ext cx="5486400" cy="4116387"/>
          </a:xfrm>
          <a:noFill/>
        </p:spPr>
        <p:txBody>
          <a:bodyPr wrap="square" lIns="92301" tIns="46150" rIns="92301" bIns="4615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4580" name="Номер слайда 3"/>
          <p:cNvSpPr txBox="1">
            <a:spLocks noGrp="1"/>
          </p:cNvSpPr>
          <p:nvPr/>
        </p:nvSpPr>
        <p:spPr bwMode="auto">
          <a:xfrm>
            <a:off x="3886200" y="8685213"/>
            <a:ext cx="2970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1" tIns="46150" rIns="92301" bIns="46150" anchor="b"/>
          <a:lstStyle/>
          <a:p>
            <a:pPr algn="r" defTabSz="922338"/>
            <a:fld id="{58CEDA77-03CF-4C10-A4AA-0D718901EEF2}" type="slidenum">
              <a:rPr lang="en-US" sz="1200"/>
              <a:pPr algn="r" defTabSz="922338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4DB115-7DCF-4ED1-8F53-258608789A7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правленный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8ADBD8-E2E3-4D2E-BBBC-2C98667C7E9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правленный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B89A17-6C5E-4047-BAB6-39F418E7ED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правленный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BEE70-AEFA-47F4-AA92-E0FED1DFFDAA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5C84E-C2A1-4498-AAA8-BDA63701F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0E001-56C4-4494-9E79-B521FE301659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27D9A-BBD1-49F0-9069-DF3585A46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E031F-DE67-493F-8A29-8065F0647502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58ED-47FB-45D8-B95A-775D8F592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19C3A-B51B-4D71-8B56-DCCEB6B16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F854A-7482-4F49-BEDA-92CD71F054DD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C334-132E-4591-99B0-5BA95DD17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BDBCA-D2E4-4451-971E-7A6267E27B7E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97DD1-EB3F-47F4-967F-D4DA6B91D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0B845-C2E9-4CBB-B6B0-C39011D4A0FB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E6201-B426-4E86-9BA2-2C229F14E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35F79-326C-48AC-869E-A5639EB969C4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9FC21-28B9-489D-8787-AD33FA284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C3EF-2996-4619-B2C6-578A1D1CA388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12BC0-632D-45CC-83C8-595D8F1A5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1706A-23AB-4AF5-8760-2B6C2C0170EF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DCEBA-6215-4EFE-AAD5-5448D6941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3E180-175B-405D-A0C3-87F5981790F4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75EDA-2429-4444-B6AA-E94622EB3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82EBE-98B6-4D14-9BC2-A3E0AA750D97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9F71A-5BA1-48CC-9D88-7B50533C9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7DA8233-161E-4CB1-BE66-1249E3C71266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31C3D2-7581-4870-961A-1B3C74EF8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301" r:id="rId2"/>
    <p:sldLayoutId id="2147484302" r:id="rId3"/>
    <p:sldLayoutId id="2147484303" r:id="rId4"/>
    <p:sldLayoutId id="2147484304" r:id="rId5"/>
    <p:sldLayoutId id="2147484305" r:id="rId6"/>
    <p:sldLayoutId id="2147484306" r:id="rId7"/>
    <p:sldLayoutId id="2147484307" r:id="rId8"/>
    <p:sldLayoutId id="2147484308" r:id="rId9"/>
    <p:sldLayoutId id="2147484309" r:id="rId10"/>
    <p:sldLayoutId id="2147484310" r:id="rId11"/>
    <p:sldLayoutId id="21474843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_____Microsoft_Office_Excel3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__________Microsoft_Office_Excel4.xls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5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6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__________Microsoft_Office_Excel7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_Microsoft_Office_Excel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1000125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6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Отчет</a:t>
            </a:r>
          </a:p>
          <a:p>
            <a:pPr algn="ctr">
              <a:lnSpc>
                <a:spcPct val="80000"/>
              </a:lnSpc>
              <a:defRPr/>
            </a:pPr>
            <a:endParaRPr lang="ru-RU" sz="2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6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 работе финансового управления администрации</a:t>
            </a:r>
            <a:endParaRPr lang="ru-RU" sz="2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6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Георгиевска</a:t>
            </a:r>
          </a:p>
          <a:p>
            <a:pPr algn="ctr">
              <a:lnSpc>
                <a:spcPct val="80000"/>
              </a:lnSpc>
              <a:defRPr/>
            </a:pPr>
            <a:endParaRPr lang="ru-RU" sz="20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6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2016 год</a:t>
            </a: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0" y="6357938"/>
            <a:ext cx="91440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4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Март 2017 года</a:t>
            </a:r>
          </a:p>
        </p:txBody>
      </p:sp>
      <p:pic>
        <p:nvPicPr>
          <p:cNvPr id="9220" name="Рисунок 12" descr="Gerb_Georgievsk_Stavropol_kray_2009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0"/>
            <a:ext cx="9286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119063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ИСПОЛНЕНИЕ БЮДЖЕТА ГОРОДА ГЕОРГИЕВСКА ПО РАЗДЕЛАМ </a:t>
            </a:r>
          </a:p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КЛАССИФИКАЦИИ РАСХОДОВ БЮДЖЕТОВ ЗА 2015 и 2016 годы</a:t>
            </a:r>
          </a:p>
        </p:txBody>
      </p:sp>
      <p:sp>
        <p:nvSpPr>
          <p:cNvPr id="17411" name="Text Box 36"/>
          <p:cNvSpPr txBox="1">
            <a:spLocks noChangeArrowheads="1"/>
          </p:cNvSpPr>
          <p:nvPr/>
        </p:nvSpPr>
        <p:spPr bwMode="auto">
          <a:xfrm>
            <a:off x="7920038" y="714375"/>
            <a:ext cx="1223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42096" name="Group 112"/>
          <p:cNvGraphicFramePr>
            <a:graphicFrameLocks noGrp="1"/>
          </p:cNvGraphicFramePr>
          <p:nvPr/>
        </p:nvGraphicFramePr>
        <p:xfrm>
          <a:off x="0" y="1071563"/>
          <a:ext cx="9144000" cy="5786438"/>
        </p:xfrm>
        <a:graphic>
          <a:graphicData uri="http://schemas.openxmlformats.org/drawingml/2006/table">
            <a:tbl>
              <a:tblPr/>
              <a:tblGrid>
                <a:gridCol w="2139950"/>
                <a:gridCol w="1428750"/>
                <a:gridCol w="1338263"/>
                <a:gridCol w="668337"/>
                <a:gridCol w="1412875"/>
                <a:gridCol w="1412875"/>
                <a:gridCol w="742950"/>
              </a:tblGrid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2015 года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 2015 года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2016 года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 2016 года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80 206,16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79 323,04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98,9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109 825,96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108 581,99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98,9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10 172,17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10 141,98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99,7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12 938,71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12 908,14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99,8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30 872,21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30 517,04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98,8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91 075,61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53 861,66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59,1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120 569,92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90 163,40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74,8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162 307,07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82 451,63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50,8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591 054,67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587 209,92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99,3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616 660,18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614 511,31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99,7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36 419,57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36 391,79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99,9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39 379,87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39 338,22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99,9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419 764,84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416 727,16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99,3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402 109,41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400 460,61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99,6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1 230,00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1 230,00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2 000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2 000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муниципального долга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426,76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426,76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202,69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202,69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08D8D"/>
                        </a:gs>
                        <a:gs pos="50000">
                          <a:srgbClr val="FFCCCC"/>
                        </a:gs>
                        <a:gs pos="100000">
                          <a:srgbClr val="B08D8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1 290 716,30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1 252 131,09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97,0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1 436 499,50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1 314 316,25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91,5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62292" name="Rectangle 852"/>
          <p:cNvSpPr>
            <a:spLocks noChangeArrowheads="1"/>
          </p:cNvSpPr>
          <p:nvPr/>
        </p:nvSpPr>
        <p:spPr bwMode="auto">
          <a:xfrm>
            <a:off x="0" y="60055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ru-RU"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БЮДЖЕТА ГОРОДА ГЕОРГИЕВСКА В РАЗРЕЗЕ МУНИЦИПАЛЬНЫХ  ПРОГРАММ ЗА 2016 ГОД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017" name="Group 57"/>
          <p:cNvGraphicFramePr>
            <a:graphicFrameLocks noGrp="1"/>
          </p:cNvGraphicFramePr>
          <p:nvPr>
            <p:ph idx="4294967295"/>
          </p:nvPr>
        </p:nvGraphicFramePr>
        <p:xfrm>
          <a:off x="0" y="1000125"/>
          <a:ext cx="9144000" cy="584244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333875"/>
                <a:gridCol w="1905000"/>
                <a:gridCol w="1666875"/>
                <a:gridCol w="1238250"/>
              </a:tblGrid>
              <a:tr h="9387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Наименование муниципальной программы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Утверждено решением о бюджете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Исполнено за 2016 год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Процент исполнения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489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«Развитие образования и молодёжной политики»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endParaRPr kumimoji="0" lang="ru-RU" sz="1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630 558,84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endParaRPr kumimoji="0" lang="ru-RU" sz="1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627 637,85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</a:p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99,5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8449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«Развитие жилищно-коммунального хозяйства, защита населения и территории от чрезвычайных ситуаций»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179 557,84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99 667,23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55,5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</a:tr>
              <a:tr h="3536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«Развитие культуры и спорта»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34 915,72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34 874,07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99,9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</a:tr>
              <a:tr h="4035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«Социальная поддержка граждан»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385 504,08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384 646,40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99,8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</a:tr>
              <a:tr h="5945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«Обеспечение безопасности дорожного движения»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88 924,18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51 722,23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58,2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</a:tr>
              <a:tr h="3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«Управление финансами»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12 480,04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12 345,11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99,5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</a:tr>
              <a:tr h="344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«Управление имуществом»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9 761,39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9 748,80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99,9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</a:tr>
              <a:tr h="8449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«Повышение открытости и эффективности деятельности администрации города Георгиевска»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84 745,74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83 563,72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98,6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18000" marT="0" marB="0" anchor="ctr" horzOverflow="overflow"/>
                </a:tc>
              </a:tr>
              <a:tr h="5945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ИТОГО: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1 426 375,83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1 304 205,41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91,4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8000" marR="0" marT="0" marB="0" anchor="ctr" horzOverflow="overflow"/>
                </a:tc>
              </a:tr>
            </a:tbl>
          </a:graphicData>
        </a:graphic>
      </p:graphicFrame>
      <p:sp>
        <p:nvSpPr>
          <p:cNvPr id="18492" name="Text Box 36"/>
          <p:cNvSpPr txBox="1">
            <a:spLocks noChangeArrowheads="1"/>
          </p:cNvSpPr>
          <p:nvPr/>
        </p:nvSpPr>
        <p:spPr bwMode="auto">
          <a:xfrm>
            <a:off x="7858125" y="642938"/>
            <a:ext cx="1285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Прямая соединительная линия 24"/>
          <p:cNvCxnSpPr/>
          <p:nvPr/>
        </p:nvCxnSpPr>
        <p:spPr>
          <a:xfrm>
            <a:off x="611560" y="692696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0" name="Диаграмма 6"/>
          <p:cNvGraphicFramePr>
            <a:graphicFrameLocks/>
          </p:cNvGraphicFramePr>
          <p:nvPr/>
        </p:nvGraphicFramePr>
        <p:xfrm>
          <a:off x="0" y="928688"/>
          <a:ext cx="9144000" cy="5929312"/>
        </p:xfrm>
        <a:graphic>
          <a:graphicData uri="http://schemas.openxmlformats.org/presentationml/2006/ole">
            <p:oleObj spid="_x0000_s2050" r:id="rId4" imgW="9144793" imgH="5931922" progId="Excel.Chart.8">
              <p:embed/>
            </p:oleObj>
          </a:graphicData>
        </a:graphic>
      </p:graphicFrame>
      <p:sp>
        <p:nvSpPr>
          <p:cNvPr id="205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НАПРАВЛЕНИЕ РАСХОДОВ БЮДЖЕТА ГОРОДА ГЕОРГИЕВСКА ЗА 2015 И </a:t>
            </a:r>
          </a:p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2016 ГОДЫ БЮДЖЕТНЫМИ И КАЗЕННЫМИ УЧРЕЖДЕНИЯМИ ГОРОДА</a:t>
            </a:r>
          </a:p>
        </p:txBody>
      </p:sp>
      <p:sp>
        <p:nvSpPr>
          <p:cNvPr id="2053" name="Text Box 36"/>
          <p:cNvSpPr txBox="1">
            <a:spLocks noChangeArrowheads="1"/>
          </p:cNvSpPr>
          <p:nvPr/>
        </p:nvSpPr>
        <p:spPr bwMode="auto">
          <a:xfrm>
            <a:off x="7920038" y="714375"/>
            <a:ext cx="1223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млн.рублей</a:t>
            </a: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Прямая соединительная линия 24"/>
          <p:cNvCxnSpPr/>
          <p:nvPr/>
        </p:nvCxnSpPr>
        <p:spPr>
          <a:xfrm>
            <a:off x="611560" y="692696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4" name="Диаграмма 6"/>
          <p:cNvGraphicFramePr>
            <a:graphicFrameLocks/>
          </p:cNvGraphicFramePr>
          <p:nvPr/>
        </p:nvGraphicFramePr>
        <p:xfrm>
          <a:off x="0" y="928688"/>
          <a:ext cx="9144000" cy="5929312"/>
        </p:xfrm>
        <a:graphic>
          <a:graphicData uri="http://schemas.openxmlformats.org/presentationml/2006/ole">
            <p:oleObj spid="_x0000_s3074" r:id="rId4" imgW="9144793" imgH="5931922" progId="Excel.Chart.8">
              <p:embed/>
            </p:oleObj>
          </a:graphicData>
        </a:graphic>
      </p:graphicFrame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НАПРАВЛЕНИЕ РАСХОДОВ БЮДЖЕТА ГОРОДА ГЕОРГИЕВСКА ЗА 2015 И </a:t>
            </a:r>
          </a:p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2016 ГОДЫ БЮДЖЕТНЫМИ И КАЗЕННЫМИ УЧРЕЖДЕНИЯМИ ГОРОДА</a:t>
            </a:r>
          </a:p>
        </p:txBody>
      </p:sp>
      <p:sp>
        <p:nvSpPr>
          <p:cNvPr id="3077" name="Text Box 36"/>
          <p:cNvSpPr txBox="1">
            <a:spLocks noChangeArrowheads="1"/>
          </p:cNvSpPr>
          <p:nvPr/>
        </p:nvSpPr>
        <p:spPr bwMode="auto">
          <a:xfrm>
            <a:off x="7920038" y="714375"/>
            <a:ext cx="1223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млн.рублей</a:t>
            </a: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7767" name="Group 135"/>
          <p:cNvGraphicFramePr>
            <a:graphicFrameLocks noGrp="1"/>
          </p:cNvGraphicFramePr>
          <p:nvPr/>
        </p:nvGraphicFramePr>
        <p:xfrm>
          <a:off x="2643188" y="928688"/>
          <a:ext cx="3500437" cy="1506537"/>
        </p:xfrm>
        <a:graphic>
          <a:graphicData uri="http://schemas.openxmlformats.org/drawingml/2006/table">
            <a:tbl>
              <a:tblPr/>
              <a:tblGrid>
                <a:gridCol w="3281355"/>
                <a:gridCol w="219082"/>
              </a:tblGrid>
              <a:tr h="66843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остатков</a:t>
                      </a:r>
                    </a:p>
                  </a:txBody>
                  <a:tcPr marL="58969" marR="58969" marT="30662" marB="30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29 293,3</a:t>
                      </a:r>
                    </a:p>
                  </a:txBody>
                  <a:tcPr marL="58969" marR="58969" marT="30662" marB="30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58969" marR="58969" marT="30662" marB="3066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</a:tr>
              <a:tr h="4109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119 271,4</a:t>
                      </a:r>
                    </a:p>
                  </a:txBody>
                  <a:tcPr marL="58969" marR="58969" marT="30662" marB="30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58969" marR="58969" marT="30662" marB="30662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97766" name="Group 134"/>
          <p:cNvGraphicFramePr>
            <a:graphicFrameLocks noGrp="1"/>
          </p:cNvGraphicFramePr>
          <p:nvPr/>
        </p:nvGraphicFramePr>
        <p:xfrm>
          <a:off x="6389688" y="3152775"/>
          <a:ext cx="2457457" cy="1679195"/>
        </p:xfrm>
        <a:graphic>
          <a:graphicData uri="http://schemas.openxmlformats.org/drawingml/2006/table">
            <a:tbl>
              <a:tblPr/>
              <a:tblGrid>
                <a:gridCol w="2252101"/>
                <a:gridCol w="205356"/>
              </a:tblGrid>
              <a:tr h="94138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Средства городского бюджета</a:t>
                      </a:r>
                    </a:p>
                  </a:txBody>
                  <a:tcPr marL="89978" marR="89978" marT="46800" marB="46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18 011,2</a:t>
                      </a:r>
                    </a:p>
                  </a:txBody>
                  <a:tcPr marL="89978" marR="89978" marT="46800" marB="46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89978" marR="89978" marT="46800" marB="46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31 722,0</a:t>
                      </a:r>
                    </a:p>
                  </a:txBody>
                  <a:tcPr marL="89978" marR="89978" marT="46800" marB="46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89978" marR="89978" marT="46800" marB="46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97764" name="Group 132"/>
          <p:cNvGraphicFramePr>
            <a:graphicFrameLocks noGrp="1"/>
          </p:cNvGraphicFramePr>
          <p:nvPr/>
        </p:nvGraphicFramePr>
        <p:xfrm>
          <a:off x="158750" y="3146425"/>
          <a:ext cx="2286007" cy="1702450"/>
        </p:xfrm>
        <a:graphic>
          <a:graphicData uri="http://schemas.openxmlformats.org/drawingml/2006/table">
            <a:tbl>
              <a:tblPr/>
              <a:tblGrid>
                <a:gridCol w="2080655"/>
                <a:gridCol w="205352"/>
              </a:tblGrid>
              <a:tr h="99695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Федеральные средства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89976" marR="89976" marT="46815" marB="468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865,0</a:t>
                      </a:r>
                    </a:p>
                  </a:txBody>
                  <a:tcPr marL="89976" marR="89976" marT="46815" marB="468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89976" marR="89976" marT="46815" marB="468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</a:tr>
              <a:tr h="337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311,6</a:t>
                      </a:r>
                    </a:p>
                  </a:txBody>
                  <a:tcPr marL="89976" marR="89976" marT="46815" marB="468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89976" marR="89976" marT="46815" marB="468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sp>
        <p:nvSpPr>
          <p:cNvPr id="19496" name="Line 57"/>
          <p:cNvSpPr>
            <a:spLocks noChangeShapeType="1"/>
          </p:cNvSpPr>
          <p:nvPr/>
        </p:nvSpPr>
        <p:spPr bwMode="auto">
          <a:xfrm>
            <a:off x="4381500" y="2473325"/>
            <a:ext cx="1588" cy="2603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97" name="Line 58"/>
          <p:cNvSpPr>
            <a:spLocks noChangeShapeType="1"/>
          </p:cNvSpPr>
          <p:nvPr/>
        </p:nvSpPr>
        <p:spPr bwMode="auto">
          <a:xfrm>
            <a:off x="1331913" y="2740025"/>
            <a:ext cx="6278562" cy="63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98" name="Line 59"/>
          <p:cNvSpPr>
            <a:spLocks noChangeShapeType="1"/>
          </p:cNvSpPr>
          <p:nvPr/>
        </p:nvSpPr>
        <p:spPr bwMode="auto">
          <a:xfrm>
            <a:off x="1322388" y="2746375"/>
            <a:ext cx="0" cy="392113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99" name="Line 60"/>
          <p:cNvSpPr>
            <a:spLocks noChangeShapeType="1"/>
          </p:cNvSpPr>
          <p:nvPr/>
        </p:nvSpPr>
        <p:spPr bwMode="auto">
          <a:xfrm flipH="1">
            <a:off x="7581900" y="2782888"/>
            <a:ext cx="11113" cy="377825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7693" name="Rectangle 61"/>
          <p:cNvSpPr>
            <a:spLocks noChangeArrowheads="1"/>
          </p:cNvSpPr>
          <p:nvPr/>
        </p:nvSpPr>
        <p:spPr bwMode="auto">
          <a:xfrm>
            <a:off x="6100763" y="1571625"/>
            <a:ext cx="27178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82563"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остаток на 01.01.20</a:t>
            </a:r>
            <a:r>
              <a:rPr lang="en-US" sz="16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r>
              <a:rPr lang="ru-RU" sz="16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 г</a:t>
            </a:r>
            <a:r>
              <a:rPr lang="en-US" sz="16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indent="182563"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indent="182563"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остаток на 01.01.20</a:t>
            </a:r>
            <a:r>
              <a:rPr lang="en-US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r>
              <a:rPr lang="ru-RU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 г</a:t>
            </a:r>
            <a:r>
              <a:rPr lang="ru-RU" sz="1600" b="1" dirty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</p:txBody>
      </p:sp>
      <p:graphicFrame>
        <p:nvGraphicFramePr>
          <p:cNvPr id="197765" name="Group 133"/>
          <p:cNvGraphicFramePr>
            <a:graphicFrameLocks noGrp="1"/>
          </p:cNvGraphicFramePr>
          <p:nvPr/>
        </p:nvGraphicFramePr>
        <p:xfrm>
          <a:off x="3192463" y="3146425"/>
          <a:ext cx="2398718" cy="1616074"/>
        </p:xfrm>
        <a:graphic>
          <a:graphicData uri="http://schemas.openxmlformats.org/drawingml/2006/table">
            <a:tbl>
              <a:tblPr/>
              <a:tblGrid>
                <a:gridCol w="2193364"/>
                <a:gridCol w="205354"/>
              </a:tblGrid>
              <a:tr h="94109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Средства краевого бюджета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89977" marR="89977" marT="46807" marB="46807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4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10 417,1</a:t>
                      </a:r>
                    </a:p>
                  </a:txBody>
                  <a:tcPr marL="89977" marR="89977" marT="46807" marB="46807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89977" marR="89977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</a:tr>
              <a:tr h="3374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87 237,8</a:t>
                      </a:r>
                    </a:p>
                  </a:txBody>
                  <a:tcPr marL="89977" marR="89977" marT="46807" marB="46807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89977" marR="89977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99FF"/>
                        </a:gs>
                        <a:gs pos="50000">
                          <a:schemeClr val="bg1"/>
                        </a:gs>
                        <a:gs pos="100000">
                          <a:srgbClr val="9999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sp>
        <p:nvSpPr>
          <p:cNvPr id="19514" name="Line 81"/>
          <p:cNvSpPr>
            <a:spLocks noChangeShapeType="1"/>
          </p:cNvSpPr>
          <p:nvPr/>
        </p:nvSpPr>
        <p:spPr bwMode="auto">
          <a:xfrm>
            <a:off x="4381500" y="2755900"/>
            <a:ext cx="0" cy="382588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515" name="AutoShape 82"/>
          <p:cNvSpPr>
            <a:spLocks noChangeArrowheads="1"/>
          </p:cNvSpPr>
          <p:nvPr/>
        </p:nvSpPr>
        <p:spPr bwMode="auto">
          <a:xfrm>
            <a:off x="4337050" y="2698750"/>
            <a:ext cx="88900" cy="88900"/>
          </a:xfrm>
          <a:prstGeom prst="diamond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516" name="Text Box 85"/>
          <p:cNvSpPr txBox="1">
            <a:spLocks noChangeArrowheads="1"/>
          </p:cNvSpPr>
          <p:nvPr/>
        </p:nvSpPr>
        <p:spPr bwMode="auto">
          <a:xfrm>
            <a:off x="7740650" y="1076325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>
                <a:latin typeface="Times New Roman" pitchFamily="18" charset="0"/>
              </a:rPr>
              <a:t>тыс. рублей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11560" y="692696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СТРУКТУРА И ОБЪЕМ ОСТАТКОВ СРЕДСТВ БЮДЖЕТА ГОРОДА ГЕОРГИЕВСКА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6643688" y="3786188"/>
            <a:ext cx="928687" cy="6429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358063" y="4572000"/>
            <a:ext cx="914400" cy="5715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11560" y="692696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98" name="Диаграмма 26"/>
          <p:cNvGraphicFramePr>
            <a:graphicFrameLocks/>
          </p:cNvGraphicFramePr>
          <p:nvPr/>
        </p:nvGraphicFramePr>
        <p:xfrm>
          <a:off x="0" y="1397000"/>
          <a:ext cx="9144000" cy="5461000"/>
        </p:xfrm>
        <a:graphic>
          <a:graphicData uri="http://schemas.openxmlformats.org/presentationml/2006/ole">
            <p:oleObj spid="_x0000_s4098" r:id="rId3" imgW="9144793" imgH="5462489" progId="Excel.Chart.8">
              <p:embed/>
            </p:oleObj>
          </a:graphicData>
        </a:graphic>
      </p:graphicFrame>
      <p:sp>
        <p:nvSpPr>
          <p:cNvPr id="410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ДИНАМИКА  КРЕДИТОРСКОЙ  ЗАДОЛЖЕННОСТИ  БЮДЖЕТА  ГОРОДА ГЕОРГИЕВСКА В 2014-2016 ГОДАХ</a:t>
            </a:r>
          </a:p>
        </p:txBody>
      </p:sp>
      <p:sp>
        <p:nvSpPr>
          <p:cNvPr id="4103" name="Text Box 36"/>
          <p:cNvSpPr txBox="1">
            <a:spLocks noChangeArrowheads="1"/>
          </p:cNvSpPr>
          <p:nvPr/>
        </p:nvSpPr>
        <p:spPr bwMode="auto">
          <a:xfrm>
            <a:off x="7920038" y="714375"/>
            <a:ext cx="1223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365125" y="1241425"/>
          <a:ext cx="8566150" cy="4187825"/>
        </p:xfrm>
        <a:graphic>
          <a:graphicData uri="http://schemas.openxmlformats.org/presentationml/2006/ole">
            <p:oleObj spid="_x0000_s5122" r:id="rId3" imgW="8565622" imgH="4188315" progId="Excel.Chart.8">
              <p:embed/>
            </p:oleObj>
          </a:graphicData>
        </a:graphic>
      </p:graphicFrame>
      <p:grpSp>
        <p:nvGrpSpPr>
          <p:cNvPr id="5123" name="Group 18"/>
          <p:cNvGrpSpPr>
            <a:grpSpLocks/>
          </p:cNvGrpSpPr>
          <p:nvPr/>
        </p:nvGrpSpPr>
        <p:grpSpPr bwMode="auto">
          <a:xfrm>
            <a:off x="1285875" y="5786438"/>
            <a:ext cx="6500813" cy="400050"/>
            <a:chOff x="1156" y="3657"/>
            <a:chExt cx="3703" cy="205"/>
          </a:xfrm>
        </p:grpSpPr>
        <p:sp>
          <p:nvSpPr>
            <p:cNvPr id="5132" name="Rectangle 13"/>
            <p:cNvSpPr>
              <a:spLocks noChangeArrowheads="1"/>
            </p:cNvSpPr>
            <p:nvPr/>
          </p:nvSpPr>
          <p:spPr bwMode="auto">
            <a:xfrm>
              <a:off x="1156" y="3694"/>
              <a:ext cx="113" cy="11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Calibri" pitchFamily="34" charset="0"/>
                </a:rPr>
                <a:t>  </a:t>
              </a:r>
              <a:endParaRPr lang="ru-RU">
                <a:latin typeface="Calibri" pitchFamily="34" charset="0"/>
              </a:endParaRPr>
            </a:p>
          </p:txBody>
        </p:sp>
        <p:sp>
          <p:nvSpPr>
            <p:cNvPr id="7183" name="Text Box 9"/>
            <p:cNvSpPr txBox="1">
              <a:spLocks noChangeArrowheads="1"/>
            </p:cNvSpPr>
            <p:nvPr/>
          </p:nvSpPr>
          <p:spPr bwMode="auto">
            <a:xfrm>
              <a:off x="1314" y="3657"/>
              <a:ext cx="3545" cy="20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48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atin typeface="Times New Roman" pitchFamily="18" charset="0"/>
                </a:rPr>
                <a:t>текущая дебиторская задолженность</a:t>
              </a:r>
            </a:p>
          </p:txBody>
        </p:sp>
        <p:sp>
          <p:nvSpPr>
            <p:cNvPr id="5134" name="Text Box 10"/>
            <p:cNvSpPr txBox="1">
              <a:spLocks noChangeArrowheads="1"/>
            </p:cNvSpPr>
            <p:nvPr/>
          </p:nvSpPr>
          <p:spPr bwMode="auto">
            <a:xfrm>
              <a:off x="3219" y="3657"/>
              <a:ext cx="1633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1400">
                <a:latin typeface="Times New Roman" pitchFamily="18" charset="0"/>
              </a:endParaRPr>
            </a:p>
          </p:txBody>
        </p:sp>
      </p:grpSp>
      <p:sp>
        <p:nvSpPr>
          <p:cNvPr id="5124" name="Text Box 14"/>
          <p:cNvSpPr txBox="1">
            <a:spLocks noChangeArrowheads="1"/>
          </p:cNvSpPr>
          <p:nvPr/>
        </p:nvSpPr>
        <p:spPr bwMode="auto">
          <a:xfrm>
            <a:off x="6770688" y="6381750"/>
            <a:ext cx="2338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                            </a:t>
            </a:r>
          </a:p>
        </p:txBody>
      </p:sp>
      <p:sp>
        <p:nvSpPr>
          <p:cNvPr id="5125" name="TextBox 19"/>
          <p:cNvSpPr txBox="1">
            <a:spLocks noChangeArrowheads="1"/>
          </p:cNvSpPr>
          <p:nvPr/>
        </p:nvSpPr>
        <p:spPr bwMode="auto">
          <a:xfrm>
            <a:off x="5143500" y="2857500"/>
            <a:ext cx="857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643688" y="3786188"/>
            <a:ext cx="928687" cy="6429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715125" y="3857625"/>
            <a:ext cx="1000125" cy="6429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358063" y="4572000"/>
            <a:ext cx="914400" cy="5715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cs typeface="Arial" pitchFamily="34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611560" y="692696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ДИНАМИКА  ДЕБИТОРСКОЙ  ЗАДОЛЖЕННОСТИ  ПО РАСХОДАМ </a:t>
            </a:r>
          </a:p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БЮДЖЕТА  ГОРОДА ГЕОРГИЕВСКА В 2014-2016 ГОДАХ</a:t>
            </a:r>
          </a:p>
        </p:txBody>
      </p:sp>
      <p:sp>
        <p:nvSpPr>
          <p:cNvPr id="5131" name="Text Box 36"/>
          <p:cNvSpPr txBox="1">
            <a:spLocks noChangeArrowheads="1"/>
          </p:cNvSpPr>
          <p:nvPr/>
        </p:nvSpPr>
        <p:spPr bwMode="auto">
          <a:xfrm>
            <a:off x="7920038" y="714375"/>
            <a:ext cx="1223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Группа 22"/>
          <p:cNvGrpSpPr>
            <a:grpSpLocks/>
          </p:cNvGrpSpPr>
          <p:nvPr/>
        </p:nvGrpSpPr>
        <p:grpSpPr bwMode="auto">
          <a:xfrm>
            <a:off x="-50800" y="1092200"/>
            <a:ext cx="9245600" cy="5673725"/>
            <a:chOff x="-50832" y="1235046"/>
            <a:chExt cx="9245632" cy="5673804"/>
          </a:xfrm>
        </p:grpSpPr>
        <p:sp>
          <p:nvSpPr>
            <p:cNvPr id="6158" name="Text Box 7" hidden="1"/>
            <p:cNvSpPr txBox="1">
              <a:spLocks noChangeArrowheads="1"/>
            </p:cNvSpPr>
            <p:nvPr/>
          </p:nvSpPr>
          <p:spPr bwMode="auto">
            <a:xfrm>
              <a:off x="6143626" y="5715054"/>
              <a:ext cx="1214450" cy="40011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  <a:cs typeface="Times New Roman" pitchFamily="18" charset="0"/>
                </a:rPr>
                <a:t>2014 год</a:t>
              </a:r>
            </a:p>
          </p:txBody>
        </p:sp>
        <p:sp>
          <p:nvSpPr>
            <p:cNvPr id="6159" name="Text Box 8" hidden="1"/>
            <p:cNvSpPr txBox="1">
              <a:spLocks noChangeArrowheads="1"/>
            </p:cNvSpPr>
            <p:nvPr/>
          </p:nvSpPr>
          <p:spPr bwMode="auto">
            <a:xfrm>
              <a:off x="4571984" y="5715054"/>
              <a:ext cx="1220770" cy="40011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  <a:cs typeface="Times New Roman" pitchFamily="18" charset="0"/>
                </a:rPr>
                <a:t>2013 год</a:t>
              </a:r>
            </a:p>
          </p:txBody>
        </p:sp>
        <p:sp>
          <p:nvSpPr>
            <p:cNvPr id="6160" name="Text Box 9" hidden="1"/>
            <p:cNvSpPr txBox="1">
              <a:spLocks noChangeArrowheads="1"/>
            </p:cNvSpPr>
            <p:nvPr/>
          </p:nvSpPr>
          <p:spPr bwMode="auto">
            <a:xfrm>
              <a:off x="2857466" y="5715054"/>
              <a:ext cx="1357327" cy="40011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  <a:cs typeface="Times New Roman" pitchFamily="18" charset="0"/>
                </a:rPr>
                <a:t>2012 год</a:t>
              </a:r>
            </a:p>
          </p:txBody>
        </p:sp>
        <p:graphicFrame>
          <p:nvGraphicFramePr>
            <p:cNvPr id="6146" name="Object 12"/>
            <p:cNvGraphicFramePr>
              <a:graphicFrameLocks noChangeAspect="1"/>
            </p:cNvGraphicFramePr>
            <p:nvPr/>
          </p:nvGraphicFramePr>
          <p:xfrm>
            <a:off x="-50832" y="1235046"/>
            <a:ext cx="9245632" cy="5673804"/>
          </p:xfrm>
          <a:graphic>
            <a:graphicData uri="http://schemas.openxmlformats.org/presentationml/2006/ole">
              <p:oleObj spid="_x0000_s6146" r:id="rId4" imgW="9242337" imgH="5675868" progId="Excel.Chart.8">
                <p:embed/>
              </p:oleObj>
            </a:graphicData>
          </a:graphic>
        </p:graphicFrame>
        <p:sp>
          <p:nvSpPr>
            <p:cNvPr id="6161" name="Text Box 15"/>
            <p:cNvSpPr txBox="1">
              <a:spLocks noChangeArrowheads="1"/>
            </p:cNvSpPr>
            <p:nvPr/>
          </p:nvSpPr>
          <p:spPr bwMode="auto">
            <a:xfrm>
              <a:off x="3465512" y="5507196"/>
              <a:ext cx="1035050" cy="338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ru-RU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62" name="Rectangle 16"/>
            <p:cNvSpPr>
              <a:spLocks noChangeArrowheads="1"/>
            </p:cNvSpPr>
            <p:nvPr/>
          </p:nvSpPr>
          <p:spPr bwMode="auto">
            <a:xfrm flipH="1">
              <a:off x="5143504" y="5521342"/>
              <a:ext cx="90328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5121" name="Text Box 17"/>
            <p:cNvSpPr txBox="1">
              <a:spLocks noChangeArrowheads="1"/>
            </p:cNvSpPr>
            <p:nvPr/>
          </p:nvSpPr>
          <p:spPr bwMode="auto">
            <a:xfrm>
              <a:off x="2500275" y="2000221"/>
              <a:ext cx="1285884" cy="400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spc="150" dirty="0">
                  <a:ln w="11430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spc="150" dirty="0">
                  <a:ln w="11430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16 000</a:t>
              </a:r>
            </a:p>
          </p:txBody>
        </p:sp>
      </p:grp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3863970" y="2214554"/>
            <a:ext cx="12858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150" dirty="0">
                <a:ln w="11430"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14 500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5157792" y="3771901"/>
            <a:ext cx="1285884" cy="400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150" dirty="0">
                <a:ln w="11430"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6 667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11560" y="692696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1" name="TextBox 25"/>
          <p:cNvSpPr txBox="1">
            <a:spLocks noChangeArrowheads="1"/>
          </p:cNvSpPr>
          <p:nvPr/>
        </p:nvSpPr>
        <p:spPr bwMode="auto">
          <a:xfrm>
            <a:off x="7786688" y="836613"/>
            <a:ext cx="1357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 i="1">
                <a:latin typeface="Calibri" pitchFamily="34" charset="0"/>
              </a:rPr>
              <a:t>(тыс. рублей)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500826" y="4357694"/>
            <a:ext cx="12858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150" dirty="0">
                <a:ln w="11430"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3 334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429388" y="5072074"/>
            <a:ext cx="15716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150" dirty="0">
                <a:ln w="11430"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01.01.2017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5072066" y="5072074"/>
            <a:ext cx="15001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150" dirty="0">
                <a:ln w="11430"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01.01.2016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3714744" y="5072074"/>
            <a:ext cx="15001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150" dirty="0">
                <a:ln w="11430"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01.01.2015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2428860" y="5072074"/>
            <a:ext cx="15001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150" dirty="0">
                <a:ln w="11430"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01.01.2014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spc="150" dirty="0">
              <a:ln w="11430">
                <a:solidFill>
                  <a:schemeClr val="tx1"/>
                </a:solidFill>
              </a:ln>
              <a:solidFill>
                <a:sysClr val="windowText" lastClr="0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7" name="Прямоугольник 25"/>
          <p:cNvSpPr>
            <a:spLocks noChangeArrowheads="1"/>
          </p:cNvSpPr>
          <p:nvPr/>
        </p:nvSpPr>
        <p:spPr bwMode="auto">
          <a:xfrm>
            <a:off x="0" y="1428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МУНИЦИПАЛЬНЫЙ  ДОЛГ</a:t>
            </a: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611560" y="692696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ФИНАНСОВОЕ УПРАВЛЕНИЕ АДМИНИСТРАЦИИ </a:t>
            </a:r>
          </a:p>
          <a:p>
            <a:pPr algn="ctr"/>
            <a:r>
              <a:rPr lang="ru-RU" b="1">
                <a:solidFill>
                  <a:srgbClr val="17375E"/>
                </a:solidFill>
                <a:latin typeface="Times New Roman" pitchFamily="18" charset="0"/>
                <a:ea typeface="DejaVu Serif Condensed" pitchFamily="18" charset="0"/>
                <a:cs typeface="Times New Roman" pitchFamily="18" charset="0"/>
              </a:rPr>
              <a:t>ГОРОДА  ГЕОРГИЕВСКА</a:t>
            </a:r>
          </a:p>
        </p:txBody>
      </p:sp>
      <p:sp>
        <p:nvSpPr>
          <p:cNvPr id="20484" name="Прямоугольник 8"/>
          <p:cNvSpPr>
            <a:spLocks noChangeArrowheads="1"/>
          </p:cNvSpPr>
          <p:nvPr/>
        </p:nvSpPr>
        <p:spPr bwMode="auto">
          <a:xfrm>
            <a:off x="0" y="1000125"/>
            <a:ext cx="9144000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000" b="1" i="1">
              <a:solidFill>
                <a:srgbClr val="FF3399"/>
              </a:solidFill>
              <a:latin typeface="Bookman Old Style" pitchFamily="18" charset="0"/>
              <a:ea typeface="DejaVu Serif Condensed" pitchFamily="18" charset="0"/>
              <a:cs typeface="Times New Roman" pitchFamily="18" charset="0"/>
            </a:endParaRPr>
          </a:p>
          <a:p>
            <a:pPr algn="ctr"/>
            <a:r>
              <a:rPr lang="ru-RU" sz="8000" b="1" i="1">
                <a:solidFill>
                  <a:srgbClr val="0070C0"/>
                </a:solidFill>
                <a:latin typeface="Bookman Old Style" pitchFamily="18" charset="0"/>
                <a:ea typeface="DejaVu Serif Condensed" pitchFamily="18" charset="0"/>
                <a:cs typeface="Times New Roman" pitchFamily="18" charset="0"/>
              </a:rPr>
              <a:t>Спасибо</a:t>
            </a:r>
          </a:p>
          <a:p>
            <a:pPr algn="ctr"/>
            <a:endParaRPr lang="ru-RU" sz="6600" b="1" i="1">
              <a:solidFill>
                <a:srgbClr val="0070C0"/>
              </a:solidFill>
              <a:latin typeface="Bookman Old Style" pitchFamily="18" charset="0"/>
              <a:ea typeface="DejaVu Serif Condensed" pitchFamily="18" charset="0"/>
              <a:cs typeface="Times New Roman" pitchFamily="18" charset="0"/>
            </a:endParaRPr>
          </a:p>
          <a:p>
            <a:pPr algn="ctr"/>
            <a:r>
              <a:rPr lang="ru-RU" sz="8000" b="1" i="1">
                <a:solidFill>
                  <a:srgbClr val="0070C0"/>
                </a:solidFill>
                <a:latin typeface="Bookman Old Style" pitchFamily="18" charset="0"/>
                <a:ea typeface="DejaVu Serif Condensed" pitchFamily="18" charset="0"/>
                <a:cs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195"/>
          <p:cNvGraphicFramePr>
            <a:graphicFrameLocks noGrp="1"/>
          </p:cNvGraphicFramePr>
          <p:nvPr/>
        </p:nvGraphicFramePr>
        <p:xfrm>
          <a:off x="1" y="1428736"/>
          <a:ext cx="9144000" cy="45005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31755"/>
                <a:gridCol w="1615899"/>
                <a:gridCol w="1583883"/>
                <a:gridCol w="1351727"/>
                <a:gridCol w="954160"/>
                <a:gridCol w="874648"/>
                <a:gridCol w="1331928"/>
              </a:tblGrid>
              <a:tr h="37534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Первоначальный план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план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336699">
                            <a:shade val="30000"/>
                            <a:satMod val="115000"/>
                          </a:srgbClr>
                        </a:gs>
                        <a:gs pos="50000">
                          <a:srgbClr val="336699">
                            <a:shade val="67500"/>
                            <a:satMod val="115000"/>
                          </a:srgbClr>
                        </a:gs>
                        <a:gs pos="100000">
                          <a:srgbClr val="3366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к 2015 году,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</a:tr>
              <a:tr h="63058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336699">
                            <a:shade val="30000"/>
                            <a:satMod val="115000"/>
                          </a:srgbClr>
                        </a:gs>
                        <a:gs pos="50000">
                          <a:srgbClr val="336699">
                            <a:shade val="67500"/>
                            <a:satMod val="115000"/>
                          </a:srgbClr>
                        </a:gs>
                        <a:gs pos="100000">
                          <a:srgbClr val="3366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336699">
                            <a:shade val="30000"/>
                            <a:satMod val="115000"/>
                          </a:srgbClr>
                        </a:gs>
                        <a:gs pos="50000">
                          <a:srgbClr val="336699">
                            <a:shade val="67500"/>
                            <a:satMod val="115000"/>
                          </a:srgbClr>
                        </a:gs>
                        <a:gs pos="100000">
                          <a:srgbClr val="3366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336699">
                            <a:shade val="30000"/>
                            <a:satMod val="115000"/>
                          </a:srgbClr>
                        </a:gs>
                        <a:gs pos="50000">
                          <a:srgbClr val="336699">
                            <a:shade val="67500"/>
                            <a:satMod val="115000"/>
                          </a:srgbClr>
                        </a:gs>
                        <a:gs pos="100000">
                          <a:srgbClr val="3366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336699">
                            <a:shade val="30000"/>
                            <a:satMod val="115000"/>
                          </a:srgbClr>
                        </a:gs>
                        <a:gs pos="50000">
                          <a:srgbClr val="336699">
                            <a:shade val="67500"/>
                            <a:satMod val="115000"/>
                          </a:srgbClr>
                        </a:gs>
                        <a:gs pos="100000">
                          <a:srgbClr val="3366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первонач.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плана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плана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336699">
                            <a:shade val="30000"/>
                            <a:satMod val="115000"/>
                          </a:srgbClr>
                        </a:gs>
                        <a:gs pos="50000">
                          <a:srgbClr val="336699">
                            <a:shade val="67500"/>
                            <a:satMod val="115000"/>
                          </a:srgbClr>
                        </a:gs>
                        <a:gs pos="100000">
                          <a:srgbClr val="3366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9602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Доходы, всего</a:t>
                      </a:r>
                    </a:p>
                  </a:txBody>
                  <a:tcPr marL="108000"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1 221 429,12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1 409 871,59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1 407 627,37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115,2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99,8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13,0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</a:tr>
              <a:tr h="8935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в т.ч. налоговые и неналоговые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8000"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274 793,00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274 402,61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290 093,35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105,6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105,7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</a:tr>
              <a:tr h="8113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kern="1200" cap="none" normalizeH="0" baseline="0" dirty="0" smtClean="0">
                          <a:ln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</a:t>
                      </a:r>
                    </a:p>
                  </a:txBody>
                  <a:tcPr marL="108000"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1 221 429,12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1 436 499,50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1 314 316,25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107,6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91,5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</a:tr>
              <a:tr h="829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kern="1200" cap="none" normalizeH="0" baseline="0" dirty="0" smtClean="0">
                          <a:ln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Дефицит(-)/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kern="1200" cap="none" normalizeH="0" baseline="0" dirty="0" err="1" smtClean="0">
                          <a:ln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Профицит</a:t>
                      </a:r>
                      <a:r>
                        <a:rPr kumimoji="0" lang="ru-RU" sz="1600" u="none" strike="noStrike" kern="1200" cap="none" normalizeH="0" baseline="0" dirty="0" smtClean="0">
                          <a:ln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(+)</a:t>
                      </a:r>
                    </a:p>
                  </a:txBody>
                  <a:tcPr marL="108000"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0,00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1600" b="1" u="none" strike="noStrike" smtClean="0">
                          <a:latin typeface="Arial" pitchFamily="34" charset="0"/>
                          <a:cs typeface="Arial" pitchFamily="34" charset="0"/>
                        </a:rPr>
                        <a:t>26 575,48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93 311,12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7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611560" y="692696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0" y="214313"/>
            <a:ext cx="9144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ПАРАМЕТРЫ ИСПОЛНЕНИЯ БЮДЖЕТА ГОРОДА ГЕОРГИЕВСКА ЗА 2016 ГОД</a:t>
            </a:r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7858125" y="857250"/>
            <a:ext cx="1285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>
                <a:latin typeface="Times New Roman" pitchFamily="18" charset="0"/>
              </a:rPr>
              <a:t>тыс.рублей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157163"/>
            <a:ext cx="9288463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ОБЪЕМЫ БЮДЖЕТА ГОРОДА ГЕОРГИЕВСКА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 ДОХОДАМ  И  РАСХОДАМ  В  ДИНАМИКЕ</a:t>
            </a:r>
          </a:p>
          <a:p>
            <a:pPr algn="ctr">
              <a:defRPr/>
            </a:pP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1714500" y="714375"/>
            <a:ext cx="1500188" cy="539750"/>
          </a:xfrm>
          <a:prstGeom prst="rect">
            <a:avLst/>
          </a:prstGeom>
        </p:spPr>
        <p:txBody>
          <a:bodyPr wrap="non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Доходы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6000750" y="714375"/>
            <a:ext cx="1857375" cy="600075"/>
          </a:xfrm>
          <a:prstGeom prst="rect">
            <a:avLst/>
          </a:prstGeom>
        </p:spPr>
        <p:txBody>
          <a:bodyPr wrap="non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Расходы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Цилиндр 4"/>
          <p:cNvSpPr/>
          <p:nvPr/>
        </p:nvSpPr>
        <p:spPr>
          <a:xfrm>
            <a:off x="1214438" y="2500313"/>
            <a:ext cx="1419225" cy="3097212"/>
          </a:xfrm>
          <a:prstGeom prst="ca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1 246,2</a:t>
            </a:r>
          </a:p>
        </p:txBody>
      </p:sp>
      <p:sp>
        <p:nvSpPr>
          <p:cNvPr id="6" name="Цилиндр 5"/>
          <p:cNvSpPr/>
          <p:nvPr/>
        </p:nvSpPr>
        <p:spPr>
          <a:xfrm>
            <a:off x="2714625" y="2214563"/>
            <a:ext cx="1428750" cy="3357562"/>
          </a:xfrm>
          <a:prstGeom prst="ca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1 407,6</a:t>
            </a:r>
          </a:p>
        </p:txBody>
      </p:sp>
      <p:sp>
        <p:nvSpPr>
          <p:cNvPr id="7" name="Цилиндр 6"/>
          <p:cNvSpPr/>
          <p:nvPr/>
        </p:nvSpPr>
        <p:spPr>
          <a:xfrm>
            <a:off x="5286375" y="2571750"/>
            <a:ext cx="1428750" cy="3071813"/>
          </a:xfrm>
          <a:prstGeom prst="ca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1 252,1</a:t>
            </a:r>
          </a:p>
        </p:txBody>
      </p:sp>
      <p:sp>
        <p:nvSpPr>
          <p:cNvPr id="9" name="Цилиндр 8"/>
          <p:cNvSpPr/>
          <p:nvPr/>
        </p:nvSpPr>
        <p:spPr>
          <a:xfrm>
            <a:off x="6786563" y="2286000"/>
            <a:ext cx="1428750" cy="3357563"/>
          </a:xfrm>
          <a:prstGeom prst="ca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1 314,3</a:t>
            </a:r>
          </a:p>
        </p:txBody>
      </p:sp>
      <p:sp>
        <p:nvSpPr>
          <p:cNvPr id="10" name="Стрелка вправо 9"/>
          <p:cNvSpPr/>
          <p:nvPr/>
        </p:nvSpPr>
        <p:spPr>
          <a:xfrm rot="20676050">
            <a:off x="1747838" y="1265238"/>
            <a:ext cx="2078037" cy="1049337"/>
          </a:xfrm>
          <a:prstGeom prst="rightArrow">
            <a:avLst>
              <a:gd name="adj1" fmla="val 55650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+ 161,4</a:t>
            </a:r>
          </a:p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+13,0 %</a:t>
            </a:r>
          </a:p>
        </p:txBody>
      </p:sp>
      <p:sp>
        <p:nvSpPr>
          <p:cNvPr id="11" name="Стрелка вправо 10"/>
          <p:cNvSpPr/>
          <p:nvPr/>
        </p:nvSpPr>
        <p:spPr>
          <a:xfrm rot="20849471">
            <a:off x="5945188" y="1276350"/>
            <a:ext cx="2000250" cy="1020763"/>
          </a:xfrm>
          <a:prstGeom prst="rightArrow">
            <a:avLst>
              <a:gd name="adj1" fmla="val 54005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333399"/>
                </a:solidFill>
              </a:rPr>
              <a:t>+ 62,2</a:t>
            </a:r>
          </a:p>
          <a:p>
            <a:pPr algn="ctr">
              <a:defRPr/>
            </a:pPr>
            <a:r>
              <a:rPr lang="ru-RU" dirty="0">
                <a:solidFill>
                  <a:srgbClr val="333399"/>
                </a:solidFill>
              </a:rPr>
              <a:t>+ 5,0 %</a:t>
            </a:r>
          </a:p>
        </p:txBody>
      </p:sp>
      <p:sp>
        <p:nvSpPr>
          <p:cNvPr id="11275" name="Text Box 3"/>
          <p:cNvSpPr txBox="1">
            <a:spLocks noChangeArrowheads="1"/>
          </p:cNvSpPr>
          <p:nvPr/>
        </p:nvSpPr>
        <p:spPr bwMode="auto">
          <a:xfrm>
            <a:off x="7947025" y="500063"/>
            <a:ext cx="1196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>
                <a:latin typeface="Times New Roman" pitchFamily="18" charset="0"/>
              </a:rPr>
              <a:t>млн.рублей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7072313" y="5643563"/>
            <a:ext cx="914400" cy="762000"/>
          </a:xfrm>
          <a:prstGeom prst="rect">
            <a:avLst/>
          </a:prstGeom>
        </p:spPr>
        <p:txBody>
          <a:bodyPr wrap="non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2016 год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3000375" y="5572125"/>
            <a:ext cx="914400" cy="762000"/>
          </a:xfrm>
          <a:prstGeom prst="rect">
            <a:avLst/>
          </a:prstGeom>
        </p:spPr>
        <p:txBody>
          <a:bodyPr wrap="non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2016 год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1428750" y="5572125"/>
            <a:ext cx="914400" cy="762000"/>
          </a:xfrm>
          <a:prstGeom prst="rect">
            <a:avLst/>
          </a:prstGeom>
        </p:spPr>
        <p:txBody>
          <a:bodyPr wrap="non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2015 год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5500688" y="5643563"/>
            <a:ext cx="914400" cy="762000"/>
          </a:xfrm>
          <a:prstGeom prst="rect">
            <a:avLst/>
          </a:prstGeom>
        </p:spPr>
        <p:txBody>
          <a:bodyPr wrap="non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2015 год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Прямая соединительная линия 24"/>
          <p:cNvCxnSpPr/>
          <p:nvPr/>
        </p:nvCxnSpPr>
        <p:spPr>
          <a:xfrm>
            <a:off x="611560" y="692696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ДОХОД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ОВ 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ГОРОДА ГЕОРГИЕВСКА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ЗА 2016 ГОД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292" name="Group 58"/>
          <p:cNvGrpSpPr>
            <a:grpSpLocks/>
          </p:cNvGrpSpPr>
          <p:nvPr/>
        </p:nvGrpSpPr>
        <p:grpSpPr bwMode="auto">
          <a:xfrm>
            <a:off x="0" y="620713"/>
            <a:ext cx="9144000" cy="5913437"/>
            <a:chOff x="48" y="391"/>
            <a:chExt cx="5760" cy="3725"/>
          </a:xfrm>
        </p:grpSpPr>
        <p:sp>
          <p:nvSpPr>
            <p:cNvPr id="12294" name="Text Box 3"/>
            <p:cNvSpPr txBox="1">
              <a:spLocks noChangeArrowheads="1"/>
            </p:cNvSpPr>
            <p:nvPr/>
          </p:nvSpPr>
          <p:spPr bwMode="auto">
            <a:xfrm>
              <a:off x="4908" y="450"/>
              <a:ext cx="90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 i="1">
                  <a:latin typeface="Times New Roman" pitchFamily="18" charset="0"/>
                </a:rPr>
                <a:t>тыс.рублей</a:t>
              </a:r>
            </a:p>
          </p:txBody>
        </p:sp>
        <p:sp>
          <p:nvSpPr>
            <p:cNvPr id="12295" name="Rectangle 4"/>
            <p:cNvSpPr>
              <a:spLocks noChangeArrowheads="1"/>
            </p:cNvSpPr>
            <p:nvPr/>
          </p:nvSpPr>
          <p:spPr bwMode="auto">
            <a:xfrm>
              <a:off x="3619" y="391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6" name="Rectangle 5"/>
            <p:cNvSpPr>
              <a:spLocks noChangeArrowheads="1"/>
            </p:cNvSpPr>
            <p:nvPr/>
          </p:nvSpPr>
          <p:spPr bwMode="auto">
            <a:xfrm>
              <a:off x="1643" y="471"/>
              <a:ext cx="357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7" name="Rectangle 6"/>
            <p:cNvSpPr>
              <a:spLocks noChangeArrowheads="1"/>
            </p:cNvSpPr>
            <p:nvPr/>
          </p:nvSpPr>
          <p:spPr bwMode="auto">
            <a:xfrm>
              <a:off x="4988" y="471"/>
              <a:ext cx="406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                           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8" name="Rectangle 8"/>
            <p:cNvSpPr>
              <a:spLocks noChangeArrowheads="1"/>
            </p:cNvSpPr>
            <p:nvPr/>
          </p:nvSpPr>
          <p:spPr bwMode="auto">
            <a:xfrm>
              <a:off x="48" y="849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9" name="Rectangle 10"/>
            <p:cNvSpPr>
              <a:spLocks noChangeArrowheads="1"/>
            </p:cNvSpPr>
            <p:nvPr/>
          </p:nvSpPr>
          <p:spPr bwMode="auto">
            <a:xfrm>
              <a:off x="3347" y="664"/>
              <a:ext cx="2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2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0" name="Rectangle 11"/>
            <p:cNvSpPr>
              <a:spLocks noChangeArrowheads="1"/>
            </p:cNvSpPr>
            <p:nvPr/>
          </p:nvSpPr>
          <p:spPr bwMode="auto">
            <a:xfrm>
              <a:off x="1104" y="785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1" name="Rectangle 12"/>
            <p:cNvSpPr>
              <a:spLocks noChangeArrowheads="1"/>
            </p:cNvSpPr>
            <p:nvPr/>
          </p:nvSpPr>
          <p:spPr bwMode="auto">
            <a:xfrm>
              <a:off x="3530" y="785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2" name="Rectangle 13"/>
            <p:cNvSpPr>
              <a:spLocks noChangeArrowheads="1"/>
            </p:cNvSpPr>
            <p:nvPr/>
          </p:nvSpPr>
          <p:spPr bwMode="auto">
            <a:xfrm>
              <a:off x="3616" y="785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3" name="Rectangle 14"/>
            <p:cNvSpPr>
              <a:spLocks noChangeArrowheads="1"/>
            </p:cNvSpPr>
            <p:nvPr/>
          </p:nvSpPr>
          <p:spPr bwMode="auto">
            <a:xfrm>
              <a:off x="3866" y="785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4" name="Rectangle 15"/>
            <p:cNvSpPr>
              <a:spLocks noChangeArrowheads="1"/>
            </p:cNvSpPr>
            <p:nvPr/>
          </p:nvSpPr>
          <p:spPr bwMode="auto">
            <a:xfrm>
              <a:off x="4117" y="785"/>
              <a:ext cx="1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5" name="Rectangle 16"/>
            <p:cNvSpPr>
              <a:spLocks noChangeArrowheads="1"/>
            </p:cNvSpPr>
            <p:nvPr/>
          </p:nvSpPr>
          <p:spPr bwMode="auto">
            <a:xfrm>
              <a:off x="4368" y="785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6" name="Rectangle 17"/>
            <p:cNvSpPr>
              <a:spLocks noChangeArrowheads="1"/>
            </p:cNvSpPr>
            <p:nvPr/>
          </p:nvSpPr>
          <p:spPr bwMode="auto">
            <a:xfrm>
              <a:off x="4619" y="785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7" name="Rectangle 18"/>
            <p:cNvSpPr>
              <a:spLocks noChangeArrowheads="1"/>
            </p:cNvSpPr>
            <p:nvPr/>
          </p:nvSpPr>
          <p:spPr bwMode="auto">
            <a:xfrm>
              <a:off x="2795" y="871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8" name="Rectangle 19"/>
            <p:cNvSpPr>
              <a:spLocks noChangeArrowheads="1"/>
            </p:cNvSpPr>
            <p:nvPr/>
          </p:nvSpPr>
          <p:spPr bwMode="auto">
            <a:xfrm>
              <a:off x="2880" y="871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9" name="Rectangle 20"/>
            <p:cNvSpPr>
              <a:spLocks noChangeArrowheads="1"/>
            </p:cNvSpPr>
            <p:nvPr/>
          </p:nvSpPr>
          <p:spPr bwMode="auto">
            <a:xfrm>
              <a:off x="3131" y="871"/>
              <a:ext cx="1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10" name="Rectangle 21"/>
            <p:cNvSpPr>
              <a:spLocks noChangeArrowheads="1"/>
            </p:cNvSpPr>
            <p:nvPr/>
          </p:nvSpPr>
          <p:spPr bwMode="auto">
            <a:xfrm>
              <a:off x="3383" y="871"/>
              <a:ext cx="1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11" name="Rectangle 22"/>
            <p:cNvSpPr>
              <a:spLocks noChangeArrowheads="1"/>
            </p:cNvSpPr>
            <p:nvPr/>
          </p:nvSpPr>
          <p:spPr bwMode="auto">
            <a:xfrm>
              <a:off x="3634" y="871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12" name="Rectangle 23"/>
            <p:cNvSpPr>
              <a:spLocks noChangeArrowheads="1"/>
            </p:cNvSpPr>
            <p:nvPr/>
          </p:nvSpPr>
          <p:spPr bwMode="auto">
            <a:xfrm>
              <a:off x="3885" y="871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13" name="Rectangle 24"/>
            <p:cNvSpPr>
              <a:spLocks noChangeArrowheads="1"/>
            </p:cNvSpPr>
            <p:nvPr/>
          </p:nvSpPr>
          <p:spPr bwMode="auto">
            <a:xfrm>
              <a:off x="4135" y="871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14" name="Rectangle 25"/>
            <p:cNvSpPr>
              <a:spLocks noChangeArrowheads="1"/>
            </p:cNvSpPr>
            <p:nvPr/>
          </p:nvSpPr>
          <p:spPr bwMode="auto">
            <a:xfrm>
              <a:off x="4387" y="871"/>
              <a:ext cx="1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15" name="Rectangle 26"/>
            <p:cNvSpPr>
              <a:spLocks noChangeArrowheads="1"/>
            </p:cNvSpPr>
            <p:nvPr/>
          </p:nvSpPr>
          <p:spPr bwMode="auto">
            <a:xfrm>
              <a:off x="4638" y="871"/>
              <a:ext cx="1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341" name="Text Box 27"/>
            <p:cNvSpPr txBox="1">
              <a:spLocks noChangeArrowheads="1"/>
            </p:cNvSpPr>
            <p:nvPr/>
          </p:nvSpPr>
          <p:spPr bwMode="auto">
            <a:xfrm>
              <a:off x="1728" y="482"/>
              <a:ext cx="2286" cy="49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latin typeface="Times New Roman" pitchFamily="18" charset="0"/>
                </a:rPr>
                <a:t>ВСЕГО ДОХОДОВ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latin typeface="Times New Roman" pitchFamily="18" charset="0"/>
                </a:rPr>
                <a:t>1 409 871,59</a:t>
              </a:r>
            </a:p>
          </p:txBody>
        </p:sp>
        <p:sp>
          <p:nvSpPr>
            <p:cNvPr id="12317" name="Text Box 28"/>
            <p:cNvSpPr txBox="1">
              <a:spLocks noChangeArrowheads="1"/>
            </p:cNvSpPr>
            <p:nvPr/>
          </p:nvSpPr>
          <p:spPr bwMode="auto">
            <a:xfrm>
              <a:off x="1728" y="981"/>
              <a:ext cx="2286" cy="23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1 407 627,37</a:t>
              </a:r>
            </a:p>
          </p:txBody>
        </p:sp>
        <p:sp>
          <p:nvSpPr>
            <p:cNvPr id="13343" name="Text Box 29"/>
            <p:cNvSpPr txBox="1">
              <a:spLocks noChangeArrowheads="1"/>
            </p:cNvSpPr>
            <p:nvPr/>
          </p:nvSpPr>
          <p:spPr bwMode="auto">
            <a:xfrm>
              <a:off x="192" y="1776"/>
              <a:ext cx="2256" cy="80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 dirty="0">
                  <a:latin typeface="Times New Roman" pitchFamily="18" charset="0"/>
                </a:rPr>
                <a:t>Безвозмездные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sz="2000" b="1" dirty="0">
                  <a:latin typeface="Times New Roman" pitchFamily="18" charset="0"/>
                </a:rPr>
                <a:t>поступления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latin typeface="Times New Roman" pitchFamily="18" charset="0"/>
                </a:rPr>
                <a:t>1 135 468,98</a:t>
              </a:r>
            </a:p>
          </p:txBody>
        </p:sp>
        <p:sp>
          <p:nvSpPr>
            <p:cNvPr id="12319" name="Text Box 30"/>
            <p:cNvSpPr txBox="1">
              <a:spLocks noChangeArrowheads="1"/>
            </p:cNvSpPr>
            <p:nvPr/>
          </p:nvSpPr>
          <p:spPr bwMode="auto">
            <a:xfrm>
              <a:off x="192" y="2568"/>
              <a:ext cx="2256" cy="23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1 117 534,02</a:t>
              </a:r>
            </a:p>
          </p:txBody>
        </p:sp>
        <p:sp>
          <p:nvSpPr>
            <p:cNvPr id="13345" name="Text Box 31"/>
            <p:cNvSpPr txBox="1">
              <a:spLocks noChangeArrowheads="1"/>
            </p:cNvSpPr>
            <p:nvPr/>
          </p:nvSpPr>
          <p:spPr bwMode="auto">
            <a:xfrm>
              <a:off x="192" y="2795"/>
              <a:ext cx="2256" cy="237"/>
            </a:xfrm>
            <a:prstGeom prst="rect">
              <a:avLst/>
            </a:prstGeom>
            <a:gradFill rotWithShape="1">
              <a:gsLst>
                <a:gs pos="0">
                  <a:schemeClr val="accent3">
                    <a:lumMod val="75000"/>
                  </a:schemeClr>
                </a:gs>
                <a:gs pos="100000">
                  <a:srgbClr val="FFFF99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latin typeface="Times New Roman" pitchFamily="18" charset="0"/>
                </a:rPr>
                <a:t>- 17 934,96                98,4 %</a:t>
              </a:r>
            </a:p>
          </p:txBody>
        </p:sp>
        <p:sp>
          <p:nvSpPr>
            <p:cNvPr id="13346" name="Text Box 32"/>
            <p:cNvSpPr txBox="1">
              <a:spLocks noChangeArrowheads="1"/>
            </p:cNvSpPr>
            <p:nvPr/>
          </p:nvSpPr>
          <p:spPr bwMode="auto">
            <a:xfrm>
              <a:off x="3379" y="1797"/>
              <a:ext cx="2256" cy="80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 dirty="0">
                  <a:latin typeface="Times New Roman" pitchFamily="18" charset="0"/>
                </a:rPr>
                <a:t>Налоговые и неналоговые</a:t>
              </a:r>
              <a:r>
                <a:rPr lang="ru-RU" b="1" dirty="0">
                  <a:latin typeface="Times New Roman" pitchFamily="18" charset="0"/>
                </a:rPr>
                <a:t>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sz="2000" b="1" dirty="0">
                  <a:latin typeface="Times New Roman" pitchFamily="18" charset="0"/>
                </a:rPr>
                <a:t>доходы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latin typeface="Times New Roman" pitchFamily="18" charset="0"/>
                </a:rPr>
                <a:t>274 402,61</a:t>
              </a:r>
            </a:p>
          </p:txBody>
        </p:sp>
        <p:sp>
          <p:nvSpPr>
            <p:cNvPr id="12322" name="Text Box 33"/>
            <p:cNvSpPr txBox="1">
              <a:spLocks noChangeArrowheads="1"/>
            </p:cNvSpPr>
            <p:nvPr/>
          </p:nvSpPr>
          <p:spPr bwMode="auto">
            <a:xfrm>
              <a:off x="3379" y="2568"/>
              <a:ext cx="2256" cy="23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Times New Roman" pitchFamily="18" charset="0"/>
                </a:rPr>
                <a:t>290 093,35</a:t>
              </a:r>
            </a:p>
          </p:txBody>
        </p:sp>
        <p:sp>
          <p:nvSpPr>
            <p:cNvPr id="13348" name="Text Box 34"/>
            <p:cNvSpPr txBox="1">
              <a:spLocks noChangeArrowheads="1"/>
            </p:cNvSpPr>
            <p:nvPr/>
          </p:nvSpPr>
          <p:spPr bwMode="auto">
            <a:xfrm>
              <a:off x="3379" y="2795"/>
              <a:ext cx="2256" cy="237"/>
            </a:xfrm>
            <a:prstGeom prst="rect">
              <a:avLst/>
            </a:prstGeom>
            <a:gradFill rotWithShape="1">
              <a:gsLst>
                <a:gs pos="0">
                  <a:schemeClr val="accent3">
                    <a:lumMod val="75000"/>
                  </a:schemeClr>
                </a:gs>
                <a:gs pos="100000">
                  <a:srgbClr val="FFFF99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b="1" dirty="0">
                  <a:latin typeface="Times New Roman" pitchFamily="18" charset="0"/>
                </a:rPr>
                <a:t>+ 15 690,74               105,7%</a:t>
              </a:r>
            </a:p>
          </p:txBody>
        </p:sp>
        <p:sp>
          <p:nvSpPr>
            <p:cNvPr id="12324" name="AutoShape 35"/>
            <p:cNvSpPr>
              <a:spLocks noChangeArrowheads="1"/>
            </p:cNvSpPr>
            <p:nvPr/>
          </p:nvSpPr>
          <p:spPr bwMode="auto">
            <a:xfrm>
              <a:off x="748" y="3216"/>
              <a:ext cx="1152" cy="564"/>
            </a:xfrm>
            <a:prstGeom prst="can">
              <a:avLst>
                <a:gd name="adj" fmla="val 25000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1400" b="1">
                <a:latin typeface="Times New Roman" pitchFamily="18" charset="0"/>
              </a:endParaRPr>
            </a:p>
            <a:p>
              <a:pPr algn="ctr"/>
              <a:r>
                <a:rPr lang="ru-RU" sz="1400" b="1">
                  <a:latin typeface="Times New Roman" pitchFamily="18" charset="0"/>
                </a:rPr>
                <a:t>УДЕЛЬНЫЙ ВЕС</a:t>
              </a:r>
            </a:p>
            <a:p>
              <a:pPr algn="ctr"/>
              <a:r>
                <a:rPr lang="ru-RU" sz="1600" b="1">
                  <a:latin typeface="Times New Roman" pitchFamily="18" charset="0"/>
                </a:rPr>
                <a:t>79,4 %</a:t>
              </a:r>
            </a:p>
          </p:txBody>
        </p:sp>
        <p:sp>
          <p:nvSpPr>
            <p:cNvPr id="12325" name="Rectangle 37"/>
            <p:cNvSpPr>
              <a:spLocks noChangeArrowheads="1"/>
            </p:cNvSpPr>
            <p:nvPr/>
          </p:nvSpPr>
          <p:spPr bwMode="auto">
            <a:xfrm>
              <a:off x="633" y="3960"/>
              <a:ext cx="336" cy="9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1" name="Rectangle 38"/>
            <p:cNvSpPr>
              <a:spLocks noChangeArrowheads="1"/>
            </p:cNvSpPr>
            <p:nvPr/>
          </p:nvSpPr>
          <p:spPr bwMode="auto">
            <a:xfrm>
              <a:off x="1938" y="3960"/>
              <a:ext cx="336" cy="9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7" name="Rectangle 39"/>
            <p:cNvSpPr>
              <a:spLocks noChangeArrowheads="1"/>
            </p:cNvSpPr>
            <p:nvPr/>
          </p:nvSpPr>
          <p:spPr bwMode="auto">
            <a:xfrm>
              <a:off x="4683" y="3960"/>
              <a:ext cx="336" cy="9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8" name="Line 40"/>
            <p:cNvSpPr>
              <a:spLocks noChangeShapeType="1"/>
            </p:cNvSpPr>
            <p:nvPr/>
          </p:nvSpPr>
          <p:spPr bwMode="auto">
            <a:xfrm>
              <a:off x="1104" y="1632"/>
              <a:ext cx="34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9" name="Line 41"/>
            <p:cNvSpPr>
              <a:spLocks noChangeShapeType="1"/>
            </p:cNvSpPr>
            <p:nvPr/>
          </p:nvSpPr>
          <p:spPr bwMode="auto">
            <a:xfrm>
              <a:off x="2880" y="143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0" name="Line 42"/>
            <p:cNvSpPr>
              <a:spLocks noChangeShapeType="1"/>
            </p:cNvSpPr>
            <p:nvPr/>
          </p:nvSpPr>
          <p:spPr bwMode="auto">
            <a:xfrm>
              <a:off x="1104" y="16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1" name="Line 43"/>
            <p:cNvSpPr>
              <a:spLocks noChangeShapeType="1"/>
            </p:cNvSpPr>
            <p:nvPr/>
          </p:nvSpPr>
          <p:spPr bwMode="auto">
            <a:xfrm>
              <a:off x="4560" y="16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2" name="Line 44"/>
            <p:cNvSpPr>
              <a:spLocks noChangeShapeType="1"/>
            </p:cNvSpPr>
            <p:nvPr/>
          </p:nvSpPr>
          <p:spPr bwMode="auto">
            <a:xfrm>
              <a:off x="412" y="3022"/>
              <a:ext cx="0" cy="3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3" name="Line 45"/>
            <p:cNvSpPr>
              <a:spLocks noChangeShapeType="1"/>
            </p:cNvSpPr>
            <p:nvPr/>
          </p:nvSpPr>
          <p:spPr bwMode="auto">
            <a:xfrm>
              <a:off x="3696" y="3022"/>
              <a:ext cx="0" cy="3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4" name="Line 46"/>
            <p:cNvSpPr>
              <a:spLocks noChangeShapeType="1"/>
            </p:cNvSpPr>
            <p:nvPr/>
          </p:nvSpPr>
          <p:spPr bwMode="auto">
            <a:xfrm>
              <a:off x="412" y="340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5" name="Line 47"/>
            <p:cNvSpPr>
              <a:spLocks noChangeShapeType="1"/>
            </p:cNvSpPr>
            <p:nvPr/>
          </p:nvSpPr>
          <p:spPr bwMode="auto">
            <a:xfrm flipH="1">
              <a:off x="3696" y="340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6" name="Rectangle 48"/>
            <p:cNvSpPr>
              <a:spLocks noChangeArrowheads="1"/>
            </p:cNvSpPr>
            <p:nvPr/>
          </p:nvSpPr>
          <p:spPr bwMode="auto">
            <a:xfrm>
              <a:off x="3379" y="4020"/>
              <a:ext cx="33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2" name="Rectangle 51"/>
            <p:cNvSpPr>
              <a:spLocks noChangeArrowheads="1"/>
            </p:cNvSpPr>
            <p:nvPr/>
          </p:nvSpPr>
          <p:spPr bwMode="auto">
            <a:xfrm>
              <a:off x="1728" y="1207"/>
              <a:ext cx="2279" cy="273"/>
            </a:xfrm>
            <a:prstGeom prst="rect">
              <a:avLst/>
            </a:prstGeom>
            <a:gradFill rotWithShape="1">
              <a:gsLst>
                <a:gs pos="0">
                  <a:schemeClr val="accent3">
                    <a:lumMod val="75000"/>
                  </a:schemeClr>
                </a:gs>
                <a:gs pos="100000">
                  <a:srgbClr val="FFFF99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ru-RU" b="1" dirty="0">
                  <a:latin typeface="Times New Roman" pitchFamily="18" charset="0"/>
                </a:rPr>
                <a:t>       - 2 244,22                   99,8 %</a:t>
              </a:r>
            </a:p>
          </p:txBody>
        </p:sp>
        <p:sp>
          <p:nvSpPr>
            <p:cNvPr id="12338" name="Line 52"/>
            <p:cNvSpPr>
              <a:spLocks noChangeShapeType="1"/>
            </p:cNvSpPr>
            <p:nvPr/>
          </p:nvSpPr>
          <p:spPr bwMode="auto">
            <a:xfrm>
              <a:off x="1383" y="2795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9" name="Line 53"/>
            <p:cNvSpPr>
              <a:spLocks noChangeShapeType="1"/>
            </p:cNvSpPr>
            <p:nvPr/>
          </p:nvSpPr>
          <p:spPr bwMode="auto">
            <a:xfrm>
              <a:off x="4513" y="2795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0" name="Line 54"/>
            <p:cNvSpPr>
              <a:spLocks noChangeShapeType="1"/>
            </p:cNvSpPr>
            <p:nvPr/>
          </p:nvSpPr>
          <p:spPr bwMode="auto">
            <a:xfrm>
              <a:off x="2880" y="1207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1" name="AutoShape 55"/>
            <p:cNvSpPr>
              <a:spLocks noChangeArrowheads="1"/>
            </p:cNvSpPr>
            <p:nvPr/>
          </p:nvSpPr>
          <p:spPr bwMode="auto">
            <a:xfrm>
              <a:off x="4014" y="3216"/>
              <a:ext cx="1152" cy="519"/>
            </a:xfrm>
            <a:prstGeom prst="can">
              <a:avLst>
                <a:gd name="adj" fmla="val 25000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1400" b="1">
                <a:latin typeface="Times New Roman" pitchFamily="18" charset="0"/>
              </a:endParaRPr>
            </a:p>
            <a:p>
              <a:pPr algn="ctr"/>
              <a:r>
                <a:rPr lang="ru-RU" sz="1400" b="1">
                  <a:latin typeface="Times New Roman" pitchFamily="18" charset="0"/>
                </a:rPr>
                <a:t>УДЕЛЬНЫЙ ВЕС</a:t>
              </a:r>
            </a:p>
            <a:p>
              <a:pPr algn="ctr"/>
              <a:r>
                <a:rPr lang="ru-RU" sz="1600" b="1">
                  <a:latin typeface="Times New Roman" pitchFamily="18" charset="0"/>
                </a:rPr>
                <a:t>20,6 %</a:t>
              </a:r>
            </a:p>
          </p:txBody>
        </p:sp>
        <p:sp>
          <p:nvSpPr>
            <p:cNvPr id="13367" name="Rectangle 56"/>
            <p:cNvSpPr>
              <a:spLocks noChangeArrowheads="1"/>
            </p:cNvSpPr>
            <p:nvPr/>
          </p:nvSpPr>
          <p:spPr bwMode="auto">
            <a:xfrm>
              <a:off x="3288" y="3960"/>
              <a:ext cx="336" cy="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293" name="Text Box 36"/>
          <p:cNvSpPr txBox="1">
            <a:spLocks noChangeArrowheads="1"/>
          </p:cNvSpPr>
          <p:nvPr/>
        </p:nvSpPr>
        <p:spPr bwMode="auto">
          <a:xfrm>
            <a:off x="0" y="6550025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Фактическое исполнение      Уточненный план 2016 года    Отклонение</a:t>
            </a:r>
            <a:r>
              <a:rPr lang="en-US" sz="1400" b="1">
                <a:latin typeface="Times New Roman" pitchFamily="18" charset="0"/>
              </a:rPr>
              <a:t> </a:t>
            </a:r>
            <a:r>
              <a:rPr lang="ru-RU" sz="1400" b="1">
                <a:latin typeface="Times New Roman" pitchFamily="18" charset="0"/>
              </a:rPr>
              <a:t>от плана            % исполнения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04"/>
          <p:cNvGraphicFramePr>
            <a:graphicFrameLocks noGrp="1"/>
          </p:cNvGraphicFramePr>
          <p:nvPr/>
        </p:nvGraphicFramePr>
        <p:xfrm>
          <a:off x="0" y="857250"/>
          <a:ext cx="9144032" cy="6000768"/>
        </p:xfrm>
        <a:graphic>
          <a:graphicData uri="http://schemas.openxmlformats.org/drawingml/2006/table">
            <a:tbl>
              <a:tblPr/>
              <a:tblGrid>
                <a:gridCol w="3714776"/>
                <a:gridCol w="1143008"/>
                <a:gridCol w="1214446"/>
                <a:gridCol w="1143008"/>
                <a:gridCol w="1000132"/>
                <a:gridCol w="928662"/>
              </a:tblGrid>
              <a:tr h="94001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Исполнение за  2015 год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 2016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 за 2016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  за  2016 год, %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 к 2015 году, % 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8DB0B0"/>
                        </a:gs>
                        <a:gs pos="50000">
                          <a:srgbClr val="CCFFFF"/>
                        </a:gs>
                        <a:gs pos="100000">
                          <a:srgbClr val="8DB0B0"/>
                        </a:gs>
                      </a:gsLst>
                      <a:lin ang="5400000" scaled="1"/>
                    </a:gradFill>
                  </a:tcPr>
                </a:tc>
              </a:tr>
              <a:tr h="44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268 000,05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274 402,61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290 093,35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105,7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108,2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3393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kumimoji="0" lang="ru-RU" sz="1600" b="0" i="1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186 825,14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191 999,00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200 393,07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104,4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107,3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3278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100 579,60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104 226,00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107 924,46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103,5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107,3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3278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46 509,68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46 054,00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48 165,10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104,6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103,6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3278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5 821,31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6 062,00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6 758,02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111,5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116,0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3278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17 949,48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18 458,00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19 803,68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107,3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375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kumimoji="0" lang="ru-RU" sz="1600" b="0" i="1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81 174,91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82 403,61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89 700,28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108,9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110,5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4979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муниципального имущества и  земельных участков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20 715,60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23 655,00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25 933,16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109,6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125,2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4627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Плата за негативное воздействие на окружающую среду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1 364,00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1 480,00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1 752,47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118,4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128,5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476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17 203,91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13 500,00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14 676,83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108,7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85,3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3278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Штрафы, санкции, возмещение ущерба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10 046,81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11 824,00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14 289,44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120,9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142,2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3952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A4CDCD"/>
                        </a:gs>
                        <a:gs pos="50000">
                          <a:srgbClr val="CCFFFF"/>
                        </a:gs>
                        <a:gs pos="100000">
                          <a:srgbClr val="A4CD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978 189,97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1 135 468,98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1 117 534,02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98,4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114,2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  <a:alpha val="57000"/>
                      </a:schemeClr>
                    </a:solidFill>
                  </a:tcPr>
                </a:tc>
              </a:tr>
              <a:tr h="4338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ДОХОДОВ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B08D8D"/>
                        </a:gs>
                        <a:gs pos="50000">
                          <a:srgbClr val="FFCCCC"/>
                        </a:gs>
                        <a:gs pos="100000">
                          <a:srgbClr val="B08D8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1 246 190,02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1 409 871,59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1 407 627,37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99,8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113,0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E7E7E"/>
                        </a:gs>
                        <a:gs pos="50000">
                          <a:srgbClr val="FFCCCC"/>
                        </a:gs>
                        <a:gs pos="100000">
                          <a:srgbClr val="9E7E7E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 ПО ОСНОВНЫМ ИСТОЧНИКАМ ДОХОД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ОВ 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ГОРОДА ГЕОРГИЕВСКА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ЗА 2016 ГОД В СРАВНЕНИИ С 2015 ГОДОМ 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22" name="Text Box 3"/>
          <p:cNvSpPr txBox="1">
            <a:spLocks noChangeArrowheads="1"/>
          </p:cNvSpPr>
          <p:nvPr/>
        </p:nvSpPr>
        <p:spPr bwMode="auto">
          <a:xfrm>
            <a:off x="7947025" y="500063"/>
            <a:ext cx="1196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>
                <a:latin typeface="Times New Roman" pitchFamily="18" charset="0"/>
              </a:rPr>
              <a:t>тыс.руб.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graphicFrame>
        <p:nvGraphicFramePr>
          <p:cNvPr id="14339" name="Object 1"/>
          <p:cNvGraphicFramePr>
            <a:graphicFrameLocks noChangeAspect="1"/>
          </p:cNvGraphicFramePr>
          <p:nvPr/>
        </p:nvGraphicFramePr>
        <p:xfrm>
          <a:off x="0" y="642938"/>
          <a:ext cx="9144000" cy="6215062"/>
        </p:xfrm>
        <a:graphic>
          <a:graphicData uri="http://schemas.openxmlformats.org/presentationml/2006/ole">
            <p:oleObj spid="_x0000_s14339" r:id="rId4" imgW="9144793" imgH="6218459" progId="Excel.Chart.8">
              <p:embed/>
            </p:oleObj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 ПОСТУПЛЕНИЙ  ОСНОВНЫХ  НАЛОГОВЫХ  И  НЕНАЛОГОВЫХ ДОХОД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ОВ  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ГОРОДА ГЕОРГИЕВСКА В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2015-2016 ГОДАХ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0" y="571500"/>
            <a:ext cx="1196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>
                <a:latin typeface="Times New Roman" pitchFamily="18" charset="0"/>
              </a:rPr>
              <a:t>млн.руб.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Group 47"/>
          <p:cNvGraphicFramePr>
            <a:graphicFrameLocks noGrp="1"/>
          </p:cNvGraphicFramePr>
          <p:nvPr>
            <p:ph sz="half" idx="1"/>
          </p:nvPr>
        </p:nvGraphicFramePr>
        <p:xfrm>
          <a:off x="2643188" y="1143000"/>
          <a:ext cx="3857665" cy="1322560"/>
        </p:xfrm>
        <a:graphic>
          <a:graphicData uri="http://schemas.openxmlformats.org/drawingml/2006/table">
            <a:tbl>
              <a:tblPr/>
              <a:tblGrid>
                <a:gridCol w="1214459"/>
                <a:gridCol w="1357322"/>
                <a:gridCol w="1285884"/>
              </a:tblGrid>
              <a:tr h="66652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Безвозмездные поступления из других бюджетов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9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all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981,30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1 125,97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+ 144,67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</a:tbl>
          </a:graphicData>
        </a:graphic>
      </p:graphicFrame>
      <p:sp>
        <p:nvSpPr>
          <p:cNvPr id="35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0125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СТРУКТУРА БЕЗВОЗМЕДНЫХ ПОСТУПЛЕНИЙ В БЮДЖЕТ ГОРОДА ГЕОРГИЕВСКА ОТ ДРУГИХ БЮДЖЕТОВ  БЮДЖЕТНОЙ СИСТЕМЫ РФ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2016 ГОДУ</a:t>
            </a: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11188" y="6237288"/>
            <a:ext cx="357187" cy="28575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3924300" y="6237288"/>
            <a:ext cx="357188" cy="2857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77" name="TextBox 22"/>
          <p:cNvSpPr txBox="1">
            <a:spLocks noChangeArrowheads="1"/>
          </p:cNvSpPr>
          <p:nvPr/>
        </p:nvSpPr>
        <p:spPr bwMode="auto">
          <a:xfrm>
            <a:off x="1071563" y="6215063"/>
            <a:ext cx="2995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- </a:t>
            </a:r>
            <a:r>
              <a:rPr lang="ru-RU">
                <a:latin typeface="Bookman Old Style" pitchFamily="18" charset="0"/>
              </a:rPr>
              <a:t>2015 год</a:t>
            </a:r>
          </a:p>
        </p:txBody>
      </p:sp>
      <p:sp>
        <p:nvSpPr>
          <p:cNvPr id="15378" name="TextBox 23"/>
          <p:cNvSpPr txBox="1">
            <a:spLocks noChangeArrowheads="1"/>
          </p:cNvSpPr>
          <p:nvPr/>
        </p:nvSpPr>
        <p:spPr bwMode="auto">
          <a:xfrm>
            <a:off x="4357688" y="6215063"/>
            <a:ext cx="2447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>
                <a:latin typeface="Bookman Old Style" pitchFamily="18" charset="0"/>
              </a:rPr>
              <a:t> 2016 год</a:t>
            </a: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6875463" y="6237288"/>
            <a:ext cx="358775" cy="285750"/>
          </a:xfrm>
          <a:prstGeom prst="rect">
            <a:avLst/>
          </a:prstGeom>
          <a:solidFill>
            <a:srgbClr val="FF66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6" name="Group 47"/>
          <p:cNvGraphicFramePr>
            <a:graphicFrameLocks/>
          </p:cNvGraphicFramePr>
          <p:nvPr/>
        </p:nvGraphicFramePr>
        <p:xfrm>
          <a:off x="285750" y="2643188"/>
          <a:ext cx="3786214" cy="928694"/>
        </p:xfrm>
        <a:graphic>
          <a:graphicData uri="http://schemas.openxmlformats.org/drawingml/2006/table">
            <a:tbl>
              <a:tblPr/>
              <a:tblGrid>
                <a:gridCol w="1143008"/>
                <a:gridCol w="1214446"/>
                <a:gridCol w="1428760"/>
              </a:tblGrid>
              <a:tr h="47735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Дотации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13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218,96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251,26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32,30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Group 47"/>
          <p:cNvGraphicFramePr>
            <a:graphicFrameLocks/>
          </p:cNvGraphicFramePr>
          <p:nvPr/>
        </p:nvGraphicFramePr>
        <p:xfrm>
          <a:off x="5143500" y="2714625"/>
          <a:ext cx="3786214" cy="853831"/>
        </p:xfrm>
        <a:graphic>
          <a:graphicData uri="http://schemas.openxmlformats.org/drawingml/2006/table">
            <a:tbl>
              <a:tblPr/>
              <a:tblGrid>
                <a:gridCol w="1143008"/>
                <a:gridCol w="1214446"/>
                <a:gridCol w="1428760"/>
              </a:tblGrid>
              <a:tr h="43478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Субвенции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0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712,66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711,77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- 0,89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</a:tbl>
          </a:graphicData>
        </a:graphic>
      </p:graphicFrame>
      <p:sp>
        <p:nvSpPr>
          <p:cNvPr id="15404" name="TextBox 27"/>
          <p:cNvSpPr txBox="1">
            <a:spLocks noChangeArrowheads="1"/>
          </p:cNvSpPr>
          <p:nvPr/>
        </p:nvSpPr>
        <p:spPr bwMode="auto">
          <a:xfrm>
            <a:off x="7308850" y="6165850"/>
            <a:ext cx="1712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- </a:t>
            </a:r>
            <a:r>
              <a:rPr lang="ru-RU">
                <a:latin typeface="Bookman Old Style" pitchFamily="18" charset="0"/>
              </a:rPr>
              <a:t>Отклонение</a:t>
            </a:r>
          </a:p>
        </p:txBody>
      </p:sp>
      <p:graphicFrame>
        <p:nvGraphicFramePr>
          <p:cNvPr id="29" name="Group 47"/>
          <p:cNvGraphicFramePr>
            <a:graphicFrameLocks/>
          </p:cNvGraphicFramePr>
          <p:nvPr/>
        </p:nvGraphicFramePr>
        <p:xfrm>
          <a:off x="250825" y="3857625"/>
          <a:ext cx="3786214" cy="928693"/>
        </p:xfrm>
        <a:graphic>
          <a:graphicData uri="http://schemas.openxmlformats.org/drawingml/2006/table">
            <a:tbl>
              <a:tblPr/>
              <a:tblGrid>
                <a:gridCol w="1143008"/>
                <a:gridCol w="1214446"/>
                <a:gridCol w="1428760"/>
              </a:tblGrid>
              <a:tr h="47667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Субсидии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0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48,13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150,34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+ 102,21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Group 47"/>
          <p:cNvGraphicFramePr>
            <a:graphicFrameLocks/>
          </p:cNvGraphicFramePr>
          <p:nvPr/>
        </p:nvGraphicFramePr>
        <p:xfrm>
          <a:off x="5143500" y="3786188"/>
          <a:ext cx="3786214" cy="1203131"/>
        </p:xfrm>
        <a:graphic>
          <a:graphicData uri="http://schemas.openxmlformats.org/drawingml/2006/table">
            <a:tbl>
              <a:tblPr/>
              <a:tblGrid>
                <a:gridCol w="1143008"/>
                <a:gridCol w="1214446"/>
                <a:gridCol w="1428760"/>
              </a:tblGrid>
              <a:tr h="7032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Прочие межбюджетные трансферты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9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1,55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12,60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+ 11,05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</a:tbl>
          </a:graphicData>
        </a:graphic>
      </p:graphicFrame>
      <p:cxnSp>
        <p:nvCxnSpPr>
          <p:cNvPr id="15429" name="Прямая соединительная линия 31"/>
          <p:cNvCxnSpPr>
            <a:cxnSpLocks noChangeShapeType="1"/>
          </p:cNvCxnSpPr>
          <p:nvPr/>
        </p:nvCxnSpPr>
        <p:spPr bwMode="auto">
          <a:xfrm>
            <a:off x="4071938" y="3071813"/>
            <a:ext cx="10715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430" name="Прямая соединительная линия 32"/>
          <p:cNvCxnSpPr>
            <a:cxnSpLocks noChangeShapeType="1"/>
          </p:cNvCxnSpPr>
          <p:nvPr/>
        </p:nvCxnSpPr>
        <p:spPr bwMode="auto">
          <a:xfrm>
            <a:off x="4071938" y="4286250"/>
            <a:ext cx="1071562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431" name="Прямая соединительная линия 36"/>
          <p:cNvCxnSpPr>
            <a:cxnSpLocks noChangeShapeType="1"/>
          </p:cNvCxnSpPr>
          <p:nvPr/>
        </p:nvCxnSpPr>
        <p:spPr bwMode="auto">
          <a:xfrm rot="5400000">
            <a:off x="3751263" y="3392488"/>
            <a:ext cx="1785937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31" name="Group 47"/>
          <p:cNvGraphicFramePr>
            <a:graphicFrameLocks/>
          </p:cNvGraphicFramePr>
          <p:nvPr/>
        </p:nvGraphicFramePr>
        <p:xfrm>
          <a:off x="2500313" y="5214938"/>
          <a:ext cx="3786214" cy="921961"/>
        </p:xfrm>
        <a:graphic>
          <a:graphicData uri="http://schemas.openxmlformats.org/drawingml/2006/table">
            <a:tbl>
              <a:tblPr/>
              <a:tblGrid>
                <a:gridCol w="1143008"/>
                <a:gridCol w="1214446"/>
                <a:gridCol w="1428760"/>
              </a:tblGrid>
              <a:tr h="32696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Возврат остатков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5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- 4,05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- 9,50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- 5,45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</a:tbl>
          </a:graphicData>
        </a:graphic>
      </p:graphicFrame>
      <p:sp>
        <p:nvSpPr>
          <p:cNvPr id="15444" name="TextBox 22"/>
          <p:cNvSpPr txBox="1">
            <a:spLocks noChangeArrowheads="1"/>
          </p:cNvSpPr>
          <p:nvPr/>
        </p:nvSpPr>
        <p:spPr bwMode="auto">
          <a:xfrm>
            <a:off x="2428875" y="4786313"/>
            <a:ext cx="2500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Справочно</a:t>
            </a:r>
            <a:r>
              <a:rPr lang="ru-RU" i="1"/>
              <a:t>:</a:t>
            </a:r>
          </a:p>
        </p:txBody>
      </p:sp>
      <p:sp>
        <p:nvSpPr>
          <p:cNvPr id="15445" name="Text Box 3"/>
          <p:cNvSpPr txBox="1">
            <a:spLocks noChangeArrowheads="1"/>
          </p:cNvSpPr>
          <p:nvPr/>
        </p:nvSpPr>
        <p:spPr bwMode="auto">
          <a:xfrm>
            <a:off x="7715250" y="928688"/>
            <a:ext cx="11969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>
                <a:latin typeface="Times New Roman" pitchFamily="18" charset="0"/>
              </a:rPr>
              <a:t>млн.рублей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7667625" y="5589588"/>
            <a:ext cx="1584325" cy="3365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>
                <a:latin typeface="Times New Roman" pitchFamily="18" charset="0"/>
              </a:rPr>
              <a:t>тыс.рублей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55650" y="6410325"/>
            <a:ext cx="144463" cy="14446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635375" y="6410325"/>
            <a:ext cx="144463" cy="144463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083300" y="6410325"/>
            <a:ext cx="144463" cy="144463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6229350" y="6289675"/>
            <a:ext cx="2303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Кассовое исполнение</a:t>
            </a:r>
            <a:endParaRPr lang="ru-RU" sz="160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789363" y="6289675"/>
            <a:ext cx="193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Уточненный план 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900113" y="6289675"/>
            <a:ext cx="23764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Утверждено решением </a:t>
            </a: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0" y="785813"/>
          <a:ext cx="9245600" cy="5357812"/>
        </p:xfrm>
        <a:graphic>
          <a:graphicData uri="http://schemas.openxmlformats.org/presentationml/2006/ole">
            <p:oleObj spid="_x0000_s1026" r:id="rId3" imgW="9248434" imgH="5358848" progId="Excel.Chart.8">
              <p:embed/>
            </p:oleObj>
          </a:graphicData>
        </a:graphic>
      </p:graphicFrame>
      <p:sp>
        <p:nvSpPr>
          <p:cNvPr id="1034" name="AutoShape 12"/>
          <p:cNvSpPr>
            <a:spLocks noChangeArrowheads="1"/>
          </p:cNvSpPr>
          <p:nvPr/>
        </p:nvSpPr>
        <p:spPr bwMode="auto">
          <a:xfrm>
            <a:off x="3203575" y="5516563"/>
            <a:ext cx="1584325" cy="358775"/>
          </a:xfrm>
          <a:prstGeom prst="curvedUpArrow">
            <a:avLst>
              <a:gd name="adj1" fmla="val 88319"/>
              <a:gd name="adj2" fmla="val 176637"/>
              <a:gd name="adj3" fmla="val 33333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2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5" name="AutoShape 13"/>
          <p:cNvSpPr>
            <a:spLocks noChangeArrowheads="1"/>
          </p:cNvSpPr>
          <p:nvPr/>
        </p:nvSpPr>
        <p:spPr bwMode="auto">
          <a:xfrm rot="10774338" flipV="1">
            <a:off x="4789488" y="5594350"/>
            <a:ext cx="1508125" cy="358775"/>
          </a:xfrm>
          <a:prstGeom prst="curvedUpArrow">
            <a:avLst>
              <a:gd name="adj1" fmla="val 84071"/>
              <a:gd name="adj2" fmla="val 168142"/>
              <a:gd name="adj3" fmla="val 33333"/>
            </a:avLst>
          </a:prstGeom>
          <a:gradFill rotWithShape="1">
            <a:gsLst>
              <a:gs pos="0">
                <a:srgbClr val="FF00FF"/>
              </a:gs>
              <a:gs pos="100000">
                <a:srgbClr val="3399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Text Box 14"/>
          <p:cNvSpPr txBox="1">
            <a:spLocks noChangeArrowheads="1"/>
          </p:cNvSpPr>
          <p:nvPr/>
        </p:nvSpPr>
        <p:spPr bwMode="auto">
          <a:xfrm>
            <a:off x="3357563" y="6021388"/>
            <a:ext cx="1287462" cy="338137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FF00"/>
                </a:solidFill>
                <a:latin typeface="Calibri" pitchFamily="34" charset="0"/>
              </a:rPr>
              <a:t>+215 070,38</a:t>
            </a:r>
          </a:p>
        </p:txBody>
      </p:sp>
      <p:sp>
        <p:nvSpPr>
          <p:cNvPr id="1037" name="Rectangle 15"/>
          <p:cNvSpPr>
            <a:spLocks noChangeArrowheads="1"/>
          </p:cNvSpPr>
          <p:nvPr/>
        </p:nvSpPr>
        <p:spPr bwMode="auto">
          <a:xfrm flipH="1">
            <a:off x="5219700" y="6021388"/>
            <a:ext cx="903288" cy="33655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FF00"/>
                </a:solidFill>
                <a:latin typeface="Calibri" pitchFamily="34" charset="0"/>
              </a:rPr>
              <a:t>91,5%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11560" y="620688"/>
            <a:ext cx="8532440" cy="1588"/>
          </a:xfrm>
          <a:prstGeom prst="line">
            <a:avLst/>
          </a:prstGeom>
          <a:ln w="114300" cmpd="tri">
            <a:solidFill>
              <a:srgbClr val="B4AA7A"/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0" y="0"/>
            <a:ext cx="9144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ХАРАКТЕРИСТИКИ РАСХОДОВ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ГОРОДА ГЕОРГИЕВСКА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ЗА 2016 ГОД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-44450" y="0"/>
            <a:ext cx="918845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РАСХОДОВ БЮДЖЕТА ГОРОДА В РАЗРЕЗЕ ОТРАСЛЕЙ В 2016 ГОДУ </a:t>
            </a:r>
          </a:p>
        </p:txBody>
      </p:sp>
      <p:grpSp>
        <p:nvGrpSpPr>
          <p:cNvPr id="16387" name="Группа 33"/>
          <p:cNvGrpSpPr>
            <a:grpSpLocks/>
          </p:cNvGrpSpPr>
          <p:nvPr/>
        </p:nvGrpSpPr>
        <p:grpSpPr bwMode="auto">
          <a:xfrm>
            <a:off x="428625" y="500063"/>
            <a:ext cx="2714625" cy="1960562"/>
            <a:chOff x="31248" y="1000108"/>
            <a:chExt cx="1923656" cy="1771045"/>
          </a:xfrm>
        </p:grpSpPr>
        <p:sp>
          <p:nvSpPr>
            <p:cNvPr id="6" name="Прямоугольник с двумя скругленными противолежащими углами 5"/>
            <p:cNvSpPr/>
            <p:nvPr/>
          </p:nvSpPr>
          <p:spPr>
            <a:xfrm>
              <a:off x="70621" y="1000108"/>
              <a:ext cx="1786413" cy="1571713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38" name="TextBox 11"/>
            <p:cNvSpPr txBox="1">
              <a:spLocks noChangeArrowheads="1"/>
            </p:cNvSpPr>
            <p:nvPr/>
          </p:nvSpPr>
          <p:spPr bwMode="auto">
            <a:xfrm>
              <a:off x="31248" y="2272882"/>
              <a:ext cx="1923656" cy="250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200" b="1"/>
                <a:t>108 581,99 тыс. руб./8,3%</a:t>
              </a:r>
              <a:endParaRPr lang="ru-RU" sz="1200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70621" y="2285012"/>
              <a:ext cx="17864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40" name="TextBox 14"/>
            <p:cNvSpPr txBox="1">
              <a:spLocks noChangeArrowheads="1"/>
            </p:cNvSpPr>
            <p:nvPr/>
          </p:nvSpPr>
          <p:spPr bwMode="auto">
            <a:xfrm>
              <a:off x="71406" y="2548750"/>
              <a:ext cx="1785950" cy="222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Общегосударственные вопросы</a:t>
              </a:r>
            </a:p>
          </p:txBody>
        </p:sp>
      </p:grpSp>
      <p:grpSp>
        <p:nvGrpSpPr>
          <p:cNvPr id="16388" name="Группа 58"/>
          <p:cNvGrpSpPr>
            <a:grpSpLocks/>
          </p:cNvGrpSpPr>
          <p:nvPr/>
        </p:nvGrpSpPr>
        <p:grpSpPr bwMode="auto">
          <a:xfrm>
            <a:off x="3143250" y="500063"/>
            <a:ext cx="2643188" cy="2114550"/>
            <a:chOff x="71406" y="1000108"/>
            <a:chExt cx="1785950" cy="1934868"/>
          </a:xfrm>
        </p:grpSpPr>
        <p:sp>
          <p:nvSpPr>
            <p:cNvPr id="60" name="Прямоугольник с двумя скругленными противолежащими углами 59"/>
            <p:cNvSpPr/>
            <p:nvPr/>
          </p:nvSpPr>
          <p:spPr>
            <a:xfrm>
              <a:off x="71406" y="1000108"/>
              <a:ext cx="1785950" cy="1571717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34" name="TextBox 60"/>
            <p:cNvSpPr txBox="1">
              <a:spLocks noChangeArrowheads="1"/>
            </p:cNvSpPr>
            <p:nvPr/>
          </p:nvSpPr>
          <p:spPr bwMode="auto">
            <a:xfrm>
              <a:off x="71406" y="2285662"/>
              <a:ext cx="1785950" cy="251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200" b="1"/>
                <a:t>12 908,14 тыс.руб./1,0%</a:t>
              </a:r>
              <a:endParaRPr lang="ru-RU" sz="1200"/>
            </a:p>
          </p:txBody>
        </p:sp>
        <p:cxnSp>
          <p:nvCxnSpPr>
            <p:cNvPr id="64" name="Прямая соединительная линия 63"/>
            <p:cNvCxnSpPr/>
            <p:nvPr/>
          </p:nvCxnSpPr>
          <p:spPr>
            <a:xfrm>
              <a:off x="71406" y="2285662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36" name="TextBox 64"/>
            <p:cNvSpPr txBox="1">
              <a:spLocks noChangeArrowheads="1"/>
            </p:cNvSpPr>
            <p:nvPr/>
          </p:nvSpPr>
          <p:spPr bwMode="auto">
            <a:xfrm>
              <a:off x="71406" y="2568874"/>
              <a:ext cx="1785950" cy="366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Национальная безопасность и правоохранительная деятельность</a:t>
              </a:r>
            </a:p>
          </p:txBody>
        </p:sp>
      </p:grpSp>
      <p:grpSp>
        <p:nvGrpSpPr>
          <p:cNvPr id="16389" name="Группа 66"/>
          <p:cNvGrpSpPr>
            <a:grpSpLocks/>
          </p:cNvGrpSpPr>
          <p:nvPr/>
        </p:nvGrpSpPr>
        <p:grpSpPr bwMode="auto">
          <a:xfrm>
            <a:off x="6072188" y="473075"/>
            <a:ext cx="2357437" cy="1998663"/>
            <a:chOff x="-32" y="1000108"/>
            <a:chExt cx="1857388" cy="1792427"/>
          </a:xfrm>
        </p:grpSpPr>
        <p:sp>
          <p:nvSpPr>
            <p:cNvPr id="68" name="Прямоугольник с двумя скругленными противолежащими углами 67"/>
            <p:cNvSpPr/>
            <p:nvPr/>
          </p:nvSpPr>
          <p:spPr>
            <a:xfrm>
              <a:off x="71261" y="1000108"/>
              <a:ext cx="1786095" cy="1571754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30" name="TextBox 68"/>
            <p:cNvSpPr txBox="1">
              <a:spLocks noChangeArrowheads="1"/>
            </p:cNvSpPr>
            <p:nvPr/>
          </p:nvSpPr>
          <p:spPr bwMode="auto">
            <a:xfrm>
              <a:off x="-32" y="2277159"/>
              <a:ext cx="1786094" cy="24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200" b="1"/>
                <a:t>53 861,66 тыс.руб./4,1%</a:t>
              </a:r>
              <a:endParaRPr lang="ru-RU" sz="1200"/>
            </a:p>
          </p:txBody>
        </p:sp>
        <p:cxnSp>
          <p:nvCxnSpPr>
            <p:cNvPr id="72" name="Прямая соединительная линия 71"/>
            <p:cNvCxnSpPr/>
            <p:nvPr/>
          </p:nvCxnSpPr>
          <p:spPr>
            <a:xfrm>
              <a:off x="71261" y="2285701"/>
              <a:ext cx="178609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32" name="TextBox 72"/>
            <p:cNvSpPr txBox="1">
              <a:spLocks noChangeArrowheads="1"/>
            </p:cNvSpPr>
            <p:nvPr/>
          </p:nvSpPr>
          <p:spPr bwMode="auto">
            <a:xfrm>
              <a:off x="71406" y="2571744"/>
              <a:ext cx="1785950" cy="220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Национальная экономика</a:t>
              </a:r>
            </a:p>
          </p:txBody>
        </p:sp>
      </p:grpSp>
      <p:grpSp>
        <p:nvGrpSpPr>
          <p:cNvPr id="16390" name="Группа 74"/>
          <p:cNvGrpSpPr>
            <a:grpSpLocks/>
          </p:cNvGrpSpPr>
          <p:nvPr/>
        </p:nvGrpSpPr>
        <p:grpSpPr bwMode="auto">
          <a:xfrm>
            <a:off x="500063" y="2500313"/>
            <a:ext cx="2500312" cy="1954212"/>
            <a:chOff x="71406" y="1000108"/>
            <a:chExt cx="1785950" cy="1798166"/>
          </a:xfrm>
        </p:grpSpPr>
        <p:sp>
          <p:nvSpPr>
            <p:cNvPr id="76" name="Прямоугольник с двумя скругленными противолежащими углами 75"/>
            <p:cNvSpPr/>
            <p:nvPr/>
          </p:nvSpPr>
          <p:spPr>
            <a:xfrm>
              <a:off x="71406" y="1000108"/>
              <a:ext cx="1785950" cy="1571752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26" name="TextBox 76"/>
            <p:cNvSpPr txBox="1">
              <a:spLocks noChangeArrowheads="1"/>
            </p:cNvSpPr>
            <p:nvPr/>
          </p:nvSpPr>
          <p:spPr bwMode="auto">
            <a:xfrm>
              <a:off x="71406" y="2285556"/>
              <a:ext cx="1785950" cy="252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200" b="1"/>
                <a:t>82 451,63 тыс.руб./6,3%</a:t>
              </a:r>
              <a:endParaRPr lang="ru-RU" sz="1200"/>
            </a:p>
          </p:txBody>
        </p:sp>
        <p:cxnSp>
          <p:nvCxnSpPr>
            <p:cNvPr id="80" name="Прямая соединительная линия 79"/>
            <p:cNvCxnSpPr/>
            <p:nvPr/>
          </p:nvCxnSpPr>
          <p:spPr>
            <a:xfrm>
              <a:off x="71406" y="2285556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28" name="TextBox 80"/>
            <p:cNvSpPr txBox="1">
              <a:spLocks noChangeArrowheads="1"/>
            </p:cNvSpPr>
            <p:nvPr/>
          </p:nvSpPr>
          <p:spPr bwMode="auto">
            <a:xfrm>
              <a:off x="71406" y="2571744"/>
              <a:ext cx="1785950" cy="226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Жилищно-коммунальное хозяйство</a:t>
              </a:r>
            </a:p>
          </p:txBody>
        </p:sp>
      </p:grpSp>
      <p:grpSp>
        <p:nvGrpSpPr>
          <p:cNvPr id="16391" name="Группа 91"/>
          <p:cNvGrpSpPr>
            <a:grpSpLocks/>
          </p:cNvGrpSpPr>
          <p:nvPr/>
        </p:nvGrpSpPr>
        <p:grpSpPr bwMode="auto">
          <a:xfrm>
            <a:off x="3143250" y="2571750"/>
            <a:ext cx="2714625" cy="1928813"/>
            <a:chOff x="71406" y="1000109"/>
            <a:chExt cx="1785950" cy="1784325"/>
          </a:xfrm>
        </p:grpSpPr>
        <p:sp>
          <p:nvSpPr>
            <p:cNvPr id="93" name="Прямоугольник с двумя скругленными противолежащими углами 92"/>
            <p:cNvSpPr/>
            <p:nvPr/>
          </p:nvSpPr>
          <p:spPr>
            <a:xfrm>
              <a:off x="71406" y="1000109"/>
              <a:ext cx="1785950" cy="1656558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22" name="TextBox 93"/>
            <p:cNvSpPr txBox="1">
              <a:spLocks noChangeArrowheads="1"/>
            </p:cNvSpPr>
            <p:nvPr/>
          </p:nvSpPr>
          <p:spPr bwMode="auto">
            <a:xfrm>
              <a:off x="71406" y="2337985"/>
              <a:ext cx="1785950" cy="25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200" b="1"/>
                <a:t>614 511,31 тыс.руб./46,8%</a:t>
              </a:r>
              <a:endParaRPr lang="ru-RU" sz="1200"/>
            </a:p>
          </p:txBody>
        </p:sp>
        <p:cxnSp>
          <p:nvCxnSpPr>
            <p:cNvPr id="97" name="Прямая соединительная линия 96"/>
            <p:cNvCxnSpPr/>
            <p:nvPr/>
          </p:nvCxnSpPr>
          <p:spPr>
            <a:xfrm>
              <a:off x="71406" y="2286585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24" name="TextBox 97"/>
            <p:cNvSpPr txBox="1">
              <a:spLocks noChangeArrowheads="1"/>
            </p:cNvSpPr>
            <p:nvPr/>
          </p:nvSpPr>
          <p:spPr bwMode="auto">
            <a:xfrm>
              <a:off x="71406" y="2575584"/>
              <a:ext cx="1785950" cy="20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Образование</a:t>
              </a:r>
            </a:p>
          </p:txBody>
        </p:sp>
      </p:grpSp>
      <p:grpSp>
        <p:nvGrpSpPr>
          <p:cNvPr id="16392" name="Группа 99"/>
          <p:cNvGrpSpPr>
            <a:grpSpLocks/>
          </p:cNvGrpSpPr>
          <p:nvPr/>
        </p:nvGrpSpPr>
        <p:grpSpPr bwMode="auto">
          <a:xfrm>
            <a:off x="6084888" y="2492375"/>
            <a:ext cx="2438400" cy="1960563"/>
            <a:chOff x="294645" y="1000108"/>
            <a:chExt cx="1562711" cy="1754100"/>
          </a:xfrm>
        </p:grpSpPr>
        <p:sp>
          <p:nvSpPr>
            <p:cNvPr id="101" name="Прямоугольник с двумя скругленными противолежащими углами 100"/>
            <p:cNvSpPr/>
            <p:nvPr/>
          </p:nvSpPr>
          <p:spPr>
            <a:xfrm>
              <a:off x="294645" y="1000108"/>
              <a:ext cx="1562711" cy="1572299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18" name="TextBox 101"/>
            <p:cNvSpPr txBox="1">
              <a:spLocks noChangeArrowheads="1"/>
            </p:cNvSpPr>
            <p:nvPr/>
          </p:nvSpPr>
          <p:spPr bwMode="auto">
            <a:xfrm>
              <a:off x="438097" y="2285501"/>
              <a:ext cx="1419259" cy="245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200" b="1"/>
                <a:t>39 338,22 тыс.руб./3,0%</a:t>
              </a:r>
              <a:endParaRPr lang="ru-RU" sz="1200"/>
            </a:p>
          </p:txBody>
        </p:sp>
        <p:cxnSp>
          <p:nvCxnSpPr>
            <p:cNvPr id="105" name="Прямая соединительная линия 104"/>
            <p:cNvCxnSpPr/>
            <p:nvPr/>
          </p:nvCxnSpPr>
          <p:spPr>
            <a:xfrm flipV="1">
              <a:off x="438097" y="2285501"/>
              <a:ext cx="141925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20" name="TextBox 105"/>
            <p:cNvSpPr txBox="1">
              <a:spLocks noChangeArrowheads="1"/>
            </p:cNvSpPr>
            <p:nvPr/>
          </p:nvSpPr>
          <p:spPr bwMode="auto">
            <a:xfrm>
              <a:off x="300374" y="2533935"/>
              <a:ext cx="1556982" cy="220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Культура и кинематография</a:t>
              </a:r>
            </a:p>
          </p:txBody>
        </p:sp>
      </p:grpSp>
      <p:grpSp>
        <p:nvGrpSpPr>
          <p:cNvPr id="16393" name="Группа 115"/>
          <p:cNvGrpSpPr>
            <a:grpSpLocks/>
          </p:cNvGrpSpPr>
          <p:nvPr/>
        </p:nvGrpSpPr>
        <p:grpSpPr bwMode="auto">
          <a:xfrm>
            <a:off x="500063" y="4500563"/>
            <a:ext cx="2500312" cy="2098675"/>
            <a:chOff x="71406" y="1000108"/>
            <a:chExt cx="1785950" cy="1780486"/>
          </a:xfrm>
        </p:grpSpPr>
        <p:sp>
          <p:nvSpPr>
            <p:cNvPr id="117" name="Прямоугольник с двумя скругленными противолежащими углами 116"/>
            <p:cNvSpPr/>
            <p:nvPr/>
          </p:nvSpPr>
          <p:spPr>
            <a:xfrm>
              <a:off x="71406" y="1000108"/>
              <a:ext cx="1785950" cy="1571730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14" name="TextBox 117"/>
            <p:cNvSpPr txBox="1">
              <a:spLocks noChangeArrowheads="1"/>
            </p:cNvSpPr>
            <p:nvPr/>
          </p:nvSpPr>
          <p:spPr bwMode="auto">
            <a:xfrm>
              <a:off x="71406" y="2285992"/>
              <a:ext cx="1785950" cy="23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200" b="1"/>
                <a:t>400 460,61 тыс.руб./30,5%</a:t>
              </a:r>
              <a:endParaRPr lang="ru-RU" sz="1200"/>
            </a:p>
          </p:txBody>
        </p:sp>
        <p:cxnSp>
          <p:nvCxnSpPr>
            <p:cNvPr id="121" name="Прямая соединительная линия 120"/>
            <p:cNvCxnSpPr/>
            <p:nvPr/>
          </p:nvCxnSpPr>
          <p:spPr>
            <a:xfrm>
              <a:off x="71406" y="2286313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16" name="TextBox 121"/>
            <p:cNvSpPr txBox="1">
              <a:spLocks noChangeArrowheads="1"/>
            </p:cNvSpPr>
            <p:nvPr/>
          </p:nvSpPr>
          <p:spPr bwMode="auto">
            <a:xfrm>
              <a:off x="71406" y="2571744"/>
              <a:ext cx="1785950" cy="20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Социальная политика</a:t>
              </a:r>
            </a:p>
          </p:txBody>
        </p:sp>
      </p:grpSp>
      <p:grpSp>
        <p:nvGrpSpPr>
          <p:cNvPr id="16394" name="Группа 123"/>
          <p:cNvGrpSpPr>
            <a:grpSpLocks/>
          </p:cNvGrpSpPr>
          <p:nvPr/>
        </p:nvGrpSpPr>
        <p:grpSpPr bwMode="auto">
          <a:xfrm>
            <a:off x="3214688" y="4572000"/>
            <a:ext cx="2643187" cy="2071688"/>
            <a:chOff x="71406" y="1000108"/>
            <a:chExt cx="1785950" cy="1798166"/>
          </a:xfrm>
        </p:grpSpPr>
        <p:sp>
          <p:nvSpPr>
            <p:cNvPr id="125" name="Прямоугольник с двумя скругленными противолежащими углами 124"/>
            <p:cNvSpPr/>
            <p:nvPr/>
          </p:nvSpPr>
          <p:spPr>
            <a:xfrm>
              <a:off x="71406" y="1000108"/>
              <a:ext cx="1785950" cy="1572190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10" name="TextBox 125"/>
            <p:cNvSpPr txBox="1">
              <a:spLocks noChangeArrowheads="1"/>
            </p:cNvSpPr>
            <p:nvPr/>
          </p:nvSpPr>
          <p:spPr bwMode="auto">
            <a:xfrm>
              <a:off x="71406" y="2285693"/>
              <a:ext cx="1785950" cy="238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200" b="1"/>
                <a:t>2 000,00 тыс.руб./0,2%</a:t>
              </a:r>
              <a:endParaRPr lang="ru-RU" sz="1200"/>
            </a:p>
          </p:txBody>
        </p:sp>
        <p:cxnSp>
          <p:nvCxnSpPr>
            <p:cNvPr id="129" name="Прямая соединительная линия 128"/>
            <p:cNvCxnSpPr/>
            <p:nvPr/>
          </p:nvCxnSpPr>
          <p:spPr>
            <a:xfrm>
              <a:off x="71406" y="2285693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12" name="TextBox 129"/>
            <p:cNvSpPr txBox="1">
              <a:spLocks noChangeArrowheads="1"/>
            </p:cNvSpPr>
            <p:nvPr/>
          </p:nvSpPr>
          <p:spPr bwMode="auto">
            <a:xfrm>
              <a:off x="71406" y="2571744"/>
              <a:ext cx="1785950" cy="226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Физическая культура и спорт</a:t>
              </a:r>
            </a:p>
          </p:txBody>
        </p:sp>
      </p:grpSp>
      <p:grpSp>
        <p:nvGrpSpPr>
          <p:cNvPr id="16395" name="Группа 139"/>
          <p:cNvGrpSpPr>
            <a:grpSpLocks/>
          </p:cNvGrpSpPr>
          <p:nvPr/>
        </p:nvGrpSpPr>
        <p:grpSpPr bwMode="auto">
          <a:xfrm>
            <a:off x="6000750" y="4568825"/>
            <a:ext cx="2500313" cy="2289175"/>
            <a:chOff x="71406" y="1000108"/>
            <a:chExt cx="1785950" cy="1971741"/>
          </a:xfrm>
        </p:grpSpPr>
        <p:sp>
          <p:nvSpPr>
            <p:cNvPr id="141" name="Прямоугольник с двумя скругленными противолежащими углами 140"/>
            <p:cNvSpPr/>
            <p:nvPr/>
          </p:nvSpPr>
          <p:spPr>
            <a:xfrm>
              <a:off x="71406" y="1000108"/>
              <a:ext cx="1785950" cy="1571103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06" name="TextBox 141"/>
            <p:cNvSpPr txBox="1">
              <a:spLocks noChangeArrowheads="1"/>
            </p:cNvSpPr>
            <p:nvPr/>
          </p:nvSpPr>
          <p:spPr bwMode="auto">
            <a:xfrm>
              <a:off x="71406" y="2285432"/>
              <a:ext cx="1785950" cy="236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200" b="1"/>
                <a:t>202,69 тыс.руб./0,02%</a:t>
              </a:r>
              <a:endParaRPr lang="ru-RU" sz="1200"/>
            </a:p>
          </p:txBody>
        </p:sp>
        <p:cxnSp>
          <p:nvCxnSpPr>
            <p:cNvPr id="145" name="Прямая соединительная линия 144"/>
            <p:cNvCxnSpPr/>
            <p:nvPr/>
          </p:nvCxnSpPr>
          <p:spPr>
            <a:xfrm>
              <a:off x="71406" y="2285432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08" name="TextBox 145"/>
            <p:cNvSpPr txBox="1">
              <a:spLocks noChangeArrowheads="1"/>
            </p:cNvSpPr>
            <p:nvPr/>
          </p:nvSpPr>
          <p:spPr bwMode="auto">
            <a:xfrm>
              <a:off x="71406" y="2571744"/>
              <a:ext cx="1785950" cy="400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Обслуживание государственного и муниципального долга</a:t>
              </a:r>
            </a:p>
          </p:txBody>
        </p:sp>
      </p:grpSp>
      <p:pic>
        <p:nvPicPr>
          <p:cNvPr id="1639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571500"/>
            <a:ext cx="22145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81" descr="C:\Users\Ivanova\Desktop\Мои документы\EDU-6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571500"/>
            <a:ext cx="23574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83" descr="18 Февраля 2014 - Свердловск Сегодн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4572000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85" descr="C:\Users\Ivanova\Desktop\Мои документы\704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4643438"/>
            <a:ext cx="250031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86" descr="C:\Users\Ivanova\Desktop\Мои документы\economic-crisis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00" y="571500"/>
            <a:ext cx="207168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88" descr="Снег и сосульки стали символами Петербурга-2010 - погода, ЖКХ, Санкт-Петербург - БалтИнфо.ru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" y="2571750"/>
            <a:ext cx="23574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89" descr="C:\Users\Ivanova\Desktop\Мои документы\main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63" y="2571750"/>
            <a:ext cx="21431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91" descr="Экономика Псков / Новости. . Видео, аудио, фото / Псковская …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2188" y="4643438"/>
            <a:ext cx="23574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97" descr="19/01/2009 Как сберечь родную речь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86125" y="2643188"/>
            <a:ext cx="2428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2154</TotalTime>
  <Words>1050</Words>
  <Application>Microsoft Office PowerPoint</Application>
  <PresentationFormat>Экран (4:3)</PresentationFormat>
  <Paragraphs>439</Paragraphs>
  <Slides>18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Times New Roman</vt:lpstr>
      <vt:lpstr>Bookman Old Style</vt:lpstr>
      <vt:lpstr>Verdana</vt:lpstr>
      <vt:lpstr>DejaVu Serif Condensed</vt:lpstr>
      <vt:lpstr>Wingdings</vt:lpstr>
      <vt:lpstr>Тема Office</vt:lpstr>
      <vt:lpstr>Диаграмма Microsoft Office Excel</vt:lpstr>
      <vt:lpstr>Слайд 1</vt:lpstr>
      <vt:lpstr>Слайд 2</vt:lpstr>
      <vt:lpstr>Слайд 3</vt:lpstr>
      <vt:lpstr>Слайд 4</vt:lpstr>
      <vt:lpstr>Слайд 5</vt:lpstr>
      <vt:lpstr>Слайд 6</vt:lpstr>
      <vt:lpstr>СТРУКТУРА БЕЗВОЗМЕДНЫХ ПОСТУПЛЕНИЙ В БЮДЖЕТ ГОРОДА ГЕОРГИЕВСКА ОТ ДРУГИХ БЮДЖЕТОВ  БЮДЖЕТНОЙ СИСТЕМЫ РФ В 2016 ГОДУ</vt:lpstr>
      <vt:lpstr>Слайд 8</vt:lpstr>
      <vt:lpstr>Слайд 9</vt:lpstr>
      <vt:lpstr>Слайд 10</vt:lpstr>
      <vt:lpstr>ИСПОЛНЕНИЕ БЮДЖЕТА ГОРОДА ГЕОРГИЕВСКА В РАЗРЕЗЕ МУНИЦИПАЛЬНЫХ  ПРОГРАММ ЗА 2016 ГОД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Ershova</cp:lastModifiedBy>
  <cp:revision>283</cp:revision>
  <dcterms:created xsi:type="dcterms:W3CDTF">2015-02-26T12:24:25Z</dcterms:created>
  <dcterms:modified xsi:type="dcterms:W3CDTF">2017-03-17T12:51:14Z</dcterms:modified>
</cp:coreProperties>
</file>