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5" r:id="rId2"/>
    <p:sldId id="288" r:id="rId3"/>
    <p:sldId id="290" r:id="rId4"/>
    <p:sldId id="307" r:id="rId5"/>
    <p:sldId id="289" r:id="rId6"/>
    <p:sldId id="296" r:id="rId7"/>
    <p:sldId id="293" r:id="rId8"/>
    <p:sldId id="291" r:id="rId9"/>
    <p:sldId id="300" r:id="rId10"/>
    <p:sldId id="301" r:id="rId11"/>
    <p:sldId id="302" r:id="rId12"/>
    <p:sldId id="303" r:id="rId13"/>
    <p:sldId id="304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D25"/>
    <a:srgbClr val="660066"/>
    <a:srgbClr val="16DCB6"/>
    <a:srgbClr val="FFFFCC"/>
    <a:srgbClr val="D7B557"/>
    <a:srgbClr val="FDBFB5"/>
    <a:srgbClr val="5D5DFF"/>
    <a:srgbClr val="740A1C"/>
    <a:srgbClr val="D9FBA3"/>
    <a:srgbClr val="5FEF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84" d="100"/>
          <a:sy n="84" d="100"/>
        </p:scale>
        <p:origin x="-9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4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data\&#1055;&#1072;&#1087;&#1082;&#1072;_&#1086;&#1073;&#1084;&#1077;&#1085;&#1072;\&#1052;&#1072;&#1083;&#1099;&#1081;%20&#1073;&#1080;&#1079;&#1085;&#1077;&#1089;\&#1045;&#1088;&#1077;&#1084;&#1080;&#1085;&#1072;\&#1047;&#1072;&#1089;&#1077;&#1076;&#1072;&#1085;&#1080;&#1077;%20&#1055;&#1057;&#1050;\&#1087;&#1088;&#1077;&#1079;&#1077;&#1085;&#1090;&#1072;&#1094;&#1080;&#1080;\&#1050;&#1085;&#1080;&#1075;&#1072;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ata\&#1087;&#1072;&#1087;&#1082;&#1072;_&#1086;&#1073;&#1084;&#1077;&#1085;&#1072;\&#1052;&#1072;&#1083;&#1099;&#1081;%20&#1073;&#1080;&#1079;&#1085;&#1077;&#1089;\&#1045;&#1088;&#1077;&#1084;&#1080;&#1085;&#1072;\&#1047;&#1072;&#1089;&#1077;&#1076;&#1072;&#1085;&#1080;&#1077;%20&#1055;&#1057;&#1050;\&#1087;&#1088;&#1077;&#1079;&#1077;&#1085;&#1090;&#1072;&#1094;&#1080;&#1080;\&#1050;&#1085;&#1080;&#1075;&#1072;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ata\&#1055;&#1072;&#1087;&#1082;&#1072;_&#1086;&#1073;&#1084;&#1077;&#1085;&#1072;\&#1052;&#1072;&#1083;&#1099;&#1081;%20&#1073;&#1080;&#1079;&#1085;&#1077;&#1089;\&#1045;&#1088;&#1077;&#1084;&#1080;&#1085;&#1072;\&#1047;&#1072;&#1089;&#1077;&#1076;&#1072;&#1085;&#1080;&#1077;%20&#1055;&#1057;&#1050;\&#1087;&#1088;&#1077;&#1079;&#1077;&#1085;&#1090;&#1072;&#1094;&#1080;&#1080;\&#1050;&#1085;&#1080;&#1075;&#1072;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ata\&#1055;&#1072;&#1087;&#1082;&#1072;_&#1086;&#1073;&#1084;&#1077;&#1085;&#1072;\&#1052;&#1072;&#1083;&#1099;&#1081;%20&#1073;&#1080;&#1079;&#1085;&#1077;&#1089;\&#1045;&#1088;&#1077;&#1084;&#1080;&#1085;&#1072;\&#1047;&#1072;&#1089;&#1077;&#1076;&#1072;&#1085;&#1080;&#1077;%20&#1055;&#1057;&#1050;\&#1087;&#1088;&#1077;&#1079;&#1077;&#1085;&#1090;&#1072;&#1094;&#1080;&#1080;\&#1050;&#1085;&#1080;&#1075;&#1072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287E-2"/>
          <c:y val="3.7678011577098852E-2"/>
          <c:w val="0.78123805304758664"/>
          <c:h val="0.83281045707936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4.6730880704075068E-3"/>
                  <c:y val="3.2880335471393504E-2"/>
                </c:manualLayout>
              </c:layout>
              <c:showVal val="1"/>
            </c:dLbl>
            <c:dLbl>
              <c:idx val="1"/>
              <c:layout>
                <c:manualLayout>
                  <c:x val="1.3642232012259631E-2"/>
                  <c:y val="1.2657356256001213E-2"/>
                </c:manualLayout>
              </c:layout>
              <c:showVal val="1"/>
            </c:dLbl>
            <c:dLbl>
              <c:idx val="2"/>
              <c:layout>
                <c:manualLayout>
                  <c:x val="6.2055415242565073E-3"/>
                  <c:y val="1.7964169270196877E-2"/>
                </c:manualLayout>
              </c:layout>
              <c:showVal val="1"/>
            </c:dLbl>
            <c:dLbl>
              <c:idx val="3"/>
              <c:layout>
                <c:manualLayout>
                  <c:x val="-1.6631984905861277E-2"/>
                  <c:y val="4.5645326168297112E-2"/>
                </c:manualLayout>
              </c:layout>
              <c:showVal val="1"/>
            </c:dLbl>
            <c:dLbl>
              <c:idx val="4"/>
              <c:layout>
                <c:manualLayout>
                  <c:x val="-7.2859235039991147E-3"/>
                  <c:y val="3.6035783817076721E-2"/>
                </c:manualLayout>
              </c:layout>
              <c:showVal val="1"/>
            </c:dLbl>
            <c:dLbl>
              <c:idx val="5"/>
              <c:layout>
                <c:manualLayout>
                  <c:x val="-5.8287388031992892E-3"/>
                  <c:y val="2.882862705366134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4978.2</c:v>
                </c:pt>
                <c:pt idx="1">
                  <c:v>4056.3</c:v>
                </c:pt>
                <c:pt idx="2">
                  <c:v>4100</c:v>
                </c:pt>
                <c:pt idx="3">
                  <c:v>4185</c:v>
                </c:pt>
                <c:pt idx="4">
                  <c:v>4290</c:v>
                </c:pt>
                <c:pt idx="5">
                  <c:v>4420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3"/>
              <c:layout>
                <c:manualLayout>
                  <c:x val="2.2988344848824897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3214443890127803E-2"/>
                  <c:y val="2.9044274263905286E-3"/>
                </c:manualLayout>
              </c:layout>
              <c:showVal val="1"/>
            </c:dLbl>
            <c:dLbl>
              <c:idx val="5"/>
              <c:layout>
                <c:manualLayout>
                  <c:x val="3.371623911160968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3">
                  <c:v>4200</c:v>
                </c:pt>
                <c:pt idx="4">
                  <c:v>4320</c:v>
                </c:pt>
                <c:pt idx="5">
                  <c:v>4460</c:v>
                </c:pt>
              </c:numCache>
            </c:numRef>
          </c:val>
        </c:ser>
        <c:shape val="cylinder"/>
        <c:axId val="72632192"/>
        <c:axId val="72633728"/>
        <c:axId val="0"/>
      </c:bar3DChart>
      <c:catAx>
        <c:axId val="72632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633728"/>
        <c:crosses val="autoZero"/>
        <c:auto val="1"/>
        <c:lblAlgn val="ctr"/>
        <c:lblOffset val="100"/>
      </c:catAx>
      <c:valAx>
        <c:axId val="7263372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63219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3568075117371199"/>
          <c:y val="0.44071588366890385"/>
          <c:w val="0.15375586854460094"/>
          <c:h val="0.1521252796420581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5"/>
      <c:rotY val="200"/>
      <c:perspective val="0"/>
    </c:view3D>
    <c:plotArea>
      <c:layout>
        <c:manualLayout>
          <c:layoutTarget val="inner"/>
          <c:xMode val="edge"/>
          <c:yMode val="edge"/>
          <c:x val="0.22274199075801404"/>
          <c:y val="0.23065754622132958"/>
          <c:w val="0.56173120581991953"/>
          <c:h val="0.62355934901605359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explosion val="11"/>
            <c:spPr>
              <a:gradFill>
                <a:gsLst>
                  <a:gs pos="0">
                    <a:srgbClr val="F06666"/>
                  </a:gs>
                  <a:gs pos="50000">
                    <a:srgbClr val="FF0000"/>
                  </a:gs>
                  <a:gs pos="100000">
                    <a:srgbClr val="C0504D">
                      <a:lumMod val="75000"/>
                    </a:srgbClr>
                  </a:gs>
                </a:gsLst>
                <a:lin ang="5400000" scaled="0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>
                <a:gsLst>
                  <a:gs pos="0">
                    <a:srgbClr val="9BBB59">
                      <a:lumMod val="60000"/>
                      <a:lumOff val="40000"/>
                    </a:srgbClr>
                  </a:gs>
                  <a:gs pos="50000">
                    <a:srgbClr val="9BBB59">
                      <a:lumMod val="75000"/>
                    </a:srgbClr>
                  </a:gs>
                  <a:gs pos="100000">
                    <a:srgbClr val="D9FBA3"/>
                  </a:gs>
                </a:gsLst>
                <a:lin ang="5400000" scaled="0"/>
              </a:gradFill>
              <a:ln w="12700">
                <a:noFill/>
                <a:prstDash val="solid"/>
              </a:ln>
            </c:spPr>
          </c:dPt>
          <c:dPt>
            <c:idx val="2"/>
            <c:spPr>
              <a:gradFill>
                <a:gsLst>
                  <a:gs pos="0">
                    <a:srgbClr val="9BBB59">
                      <a:lumMod val="60000"/>
                      <a:lumOff val="40000"/>
                    </a:srgbClr>
                  </a:gs>
                  <a:gs pos="50000">
                    <a:srgbClr val="9BBB59">
                      <a:lumMod val="75000"/>
                    </a:srgbClr>
                  </a:gs>
                  <a:gs pos="100000">
                    <a:srgbClr val="D9FBA3"/>
                  </a:gs>
                </a:gsLst>
                <a:lin ang="5400000" scaled="0"/>
              </a:gradFill>
              <a:ln w="12700">
                <a:noFill/>
                <a:prstDash val="solid"/>
              </a:ln>
            </c:spPr>
          </c:dPt>
          <c:dPt>
            <c:idx val="3"/>
            <c:spPr>
              <a:gradFill>
                <a:gsLst>
                  <a:gs pos="0">
                    <a:srgbClr val="D9FBA3"/>
                  </a:gs>
                  <a:gs pos="50000">
                    <a:srgbClr val="9BBB59">
                      <a:lumMod val="75000"/>
                    </a:srgbClr>
                  </a:gs>
                  <a:gs pos="100000">
                    <a:srgbClr val="D9FBA3"/>
                  </a:gs>
                </a:gsLst>
                <a:lin ang="5400000" scaled="0"/>
              </a:gradFill>
              <a:ln w="12700">
                <a:noFill/>
                <a:prstDash val="solid"/>
              </a:ln>
            </c:spPr>
          </c:dPt>
          <c:dPt>
            <c:idx val="4"/>
            <c:spPr>
              <a:gradFill>
                <a:gsLst>
                  <a:gs pos="0">
                    <a:srgbClr val="9BBB59">
                      <a:lumMod val="60000"/>
                      <a:lumOff val="40000"/>
                    </a:srgbClr>
                  </a:gs>
                  <a:gs pos="50000">
                    <a:srgbClr val="9BBB59">
                      <a:lumMod val="75000"/>
                    </a:srgbClr>
                  </a:gs>
                  <a:gs pos="100000">
                    <a:srgbClr val="D9FBA3"/>
                  </a:gs>
                </a:gsLst>
                <a:lin ang="5400000" scaled="0"/>
              </a:gradFill>
              <a:ln w="12700">
                <a:noFill/>
                <a:prstDash val="solid"/>
              </a:ln>
            </c:spPr>
          </c:dPt>
          <c:dPt>
            <c:idx val="5"/>
            <c:spPr>
              <a:gradFill>
                <a:gsLst>
                  <a:gs pos="0">
                    <a:srgbClr val="9BBB59">
                      <a:lumMod val="60000"/>
                      <a:lumOff val="40000"/>
                    </a:srgbClr>
                  </a:gs>
                  <a:gs pos="50000">
                    <a:srgbClr val="9BBB59">
                      <a:lumMod val="75000"/>
                    </a:srgbClr>
                  </a:gs>
                  <a:gs pos="100000">
                    <a:srgbClr val="D9FBA3"/>
                  </a:gs>
                </a:gsLst>
                <a:lin ang="5400000" scaled="0"/>
              </a:gradFill>
              <a:ln w="12700">
                <a:noFill/>
                <a:prstDash val="solid"/>
              </a:ln>
            </c:spPr>
          </c:dPt>
          <c:dLbls>
            <c:delete val="1"/>
          </c:dLbls>
          <c:cat>
            <c:strRef>
              <c:f>Лист1!$A$42:$A$47</c:f>
              <c:strCache>
                <c:ptCount val="6"/>
                <c:pt idx="0">
                  <c:v>ВРП края</c:v>
                </c:pt>
                <c:pt idx="1">
                  <c:v>оптовой и розничной торговли </c:v>
                </c:pt>
                <c:pt idx="2">
                  <c:v>транспорта, связи и недвижимости </c:v>
                </c:pt>
                <c:pt idx="3">
                  <c:v>обрабатывающей промышленности, строительства, здравоохранения и предоставления социальных услуг </c:v>
                </c:pt>
                <c:pt idx="4">
                  <c:v>перерабатывающей промышленности, агропромышленного комплекса, образования и туризма </c:v>
                </c:pt>
                <c:pt idx="5">
                  <c:v>предоставления прочих коммунальных, социальных и персональных услуг</c:v>
                </c:pt>
              </c:strCache>
            </c:strRef>
          </c:cat>
          <c:val>
            <c:numRef>
              <c:f>Лист1!$B$42:$B$47</c:f>
              <c:numCache>
                <c:formatCode>0.00%</c:formatCode>
                <c:ptCount val="6"/>
                <c:pt idx="0" formatCode="0%">
                  <c:v>1</c:v>
                </c:pt>
                <c:pt idx="1">
                  <c:v>0.16700000000000001</c:v>
                </c:pt>
                <c:pt idx="2">
                  <c:v>7.1999999999999995E-2</c:v>
                </c:pt>
                <c:pt idx="3" formatCode="0%">
                  <c:v>4.0000000000000022E-2</c:v>
                </c:pt>
                <c:pt idx="4">
                  <c:v>3.3000000000000002E-2</c:v>
                </c:pt>
                <c:pt idx="5">
                  <c:v>1.6000000000000021E-2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0"/>
    </c:view3D>
    <c:plotArea>
      <c:layout>
        <c:manualLayout>
          <c:layoutTarget val="inner"/>
          <c:xMode val="edge"/>
          <c:yMode val="edge"/>
          <c:x val="0.42677481206627088"/>
          <c:y val="0.32449849618890364"/>
          <c:w val="0.55972567718622346"/>
          <c:h val="0.36932912962316888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33CCCC">
                      <a:gamma/>
                      <a:shade val="46275"/>
                      <a:invGamma/>
                    </a:srgbClr>
                  </a:gs>
                  <a:gs pos="5000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FF6600">
                      <a:gamma/>
                      <a:shade val="46275"/>
                      <a:invGamma/>
                    </a:srgbClr>
                  </a:gs>
                  <a:gs pos="5000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>
                      <a:gamma/>
                      <a:shade val="46275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00FF">
                      <a:gamma/>
                      <a:shade val="46275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3399536058765924E-2"/>
                  <c:y val="-6.1091657350083879E-2"/>
                </c:manualLayout>
              </c:layout>
              <c:tx>
                <c:rich>
                  <a:bodyPr/>
                  <a:lstStyle/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950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оптовая </a:t>
                    </a:r>
                    <a:r>
                      <a:rPr lang="ru-RU" sz="950" b="0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и </a:t>
                    </a:r>
                    <a:r>
                      <a:rPr lang="ru-RU" sz="950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розничная торговля </a:t>
                    </a:r>
                    <a:endParaRPr lang="ru-RU" sz="950" b="0" i="0" strike="noStrike" dirty="0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25" b="1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51%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0.16352385387567869"/>
                  <c:y val="0.11826016313994739"/>
                </c:manualLayout>
              </c:layout>
              <c:tx>
                <c:rich>
                  <a:bodyPr/>
                  <a:lstStyle/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950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транспорт, </a:t>
                    </a:r>
                  </a:p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950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связь, недвижимость </a:t>
                    </a:r>
                    <a:endParaRPr lang="ru-RU" sz="950" b="0" i="0" strike="noStrike" dirty="0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25" b="1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22%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3.7462981715681826E-2"/>
                  <c:y val="0.11112973012893812"/>
                </c:manualLayout>
              </c:layout>
              <c:tx>
                <c:rich>
                  <a:bodyPr/>
                  <a:lstStyle/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825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строительство, здравоохранение </a:t>
                    </a:r>
                    <a:r>
                      <a:rPr lang="ru-RU" sz="825" b="0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и </a:t>
                    </a:r>
                    <a:r>
                      <a:rPr lang="ru-RU" sz="825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предоставление </a:t>
                    </a:r>
                    <a:r>
                      <a:rPr lang="ru-RU" sz="825" b="0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социальных услуг </a:t>
                    </a:r>
                    <a:endParaRPr lang="ru-RU" sz="950" b="0" i="0" strike="noStrike" dirty="0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25" b="1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12%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1.9725834727601257E-3"/>
                  <c:y val="-0.2251211580236783"/>
                </c:manualLayout>
              </c:layout>
              <c:tx>
                <c:rich>
                  <a:bodyPr/>
                  <a:lstStyle/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825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перерабатывающая промышленность,</a:t>
                    </a:r>
                  </a:p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825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образование, туризм </a:t>
                    </a:r>
                    <a:endParaRPr lang="ru-RU" sz="950" b="0" i="0" strike="noStrike" dirty="0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25" b="1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10%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0.2786842624578455"/>
                  <c:y val="-1.8827307477799368E-2"/>
                </c:manualLayout>
              </c:layout>
              <c:tx>
                <c:rich>
                  <a:bodyPr/>
                  <a:lstStyle/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825" b="0" i="0" strike="noStrike" dirty="0" smtClean="0">
                        <a:solidFill>
                          <a:srgbClr val="000000"/>
                        </a:solidFill>
                        <a:latin typeface="Arial Cyr"/>
                      </a:rPr>
                      <a:t>предоставление </a:t>
                    </a:r>
                    <a:r>
                      <a:rPr lang="ru-RU" sz="825" b="0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прочих коммунальных, социальных и персональных услуг</a:t>
                    </a:r>
                    <a:endParaRPr lang="ru-RU" sz="950" b="0" i="0" strike="noStrike" dirty="0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9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25" b="1" i="0" strike="noStrike" dirty="0">
                        <a:solidFill>
                          <a:srgbClr val="000000"/>
                        </a:solidFill>
                        <a:latin typeface="Arial Cyr"/>
                      </a:rPr>
                      <a:t>5%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Лист1!$A$3:$A$7</c:f>
              <c:strCache>
                <c:ptCount val="5"/>
                <c:pt idx="0">
                  <c:v>оптовой и розничной торговли </c:v>
                </c:pt>
                <c:pt idx="1">
                  <c:v>транспорта, связи и недвижимости </c:v>
                </c:pt>
                <c:pt idx="2">
                  <c:v>обрабатывающей промышленности, строительства, здравоохранения и предоставления социальных услуг </c:v>
                </c:pt>
                <c:pt idx="3">
                  <c:v>перерабатывающей промышленности, агропромышленного комплекса, образования и туризма </c:v>
                </c:pt>
                <c:pt idx="4">
                  <c:v>предоставления прочих коммунальных, социальных и персональных услуг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56659</c:v>
                </c:pt>
                <c:pt idx="1">
                  <c:v>24021</c:v>
                </c:pt>
                <c:pt idx="2">
                  <c:v>13670</c:v>
                </c:pt>
                <c:pt idx="3">
                  <c:v>10643</c:v>
                </c:pt>
                <c:pt idx="4">
                  <c:v>5663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412E-2"/>
          <c:y val="3.7678011577098852E-2"/>
          <c:w val="0.78123805304758664"/>
          <c:h val="0.83281045707936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6.1302252930199534E-3"/>
                  <c:y val="-7.9601432909363924E-3"/>
                </c:manualLayout>
              </c:layout>
              <c:showVal val="1"/>
            </c:dLbl>
            <c:dLbl>
              <c:idx val="1"/>
              <c:layout>
                <c:manualLayout>
                  <c:x val="1.5099416713059446E-2"/>
                  <c:y val="-1.3768885209855173E-2"/>
                </c:manualLayout>
              </c:layout>
              <c:showVal val="1"/>
            </c:dLbl>
            <c:dLbl>
              <c:idx val="2"/>
              <c:layout>
                <c:manualLayout>
                  <c:x val="7.6627262250563294E-3"/>
                  <c:y val="-6.0596866078542503E-3"/>
                </c:manualLayout>
              </c:layout>
              <c:showVal val="1"/>
            </c:dLbl>
            <c:dLbl>
              <c:idx val="3"/>
              <c:layout>
                <c:manualLayout>
                  <c:x val="-1.226045058603988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3.5</c:v>
                </c:pt>
                <c:pt idx="1">
                  <c:v>3.7</c:v>
                </c:pt>
                <c:pt idx="2">
                  <c:v>3.9</c:v>
                </c:pt>
                <c:pt idx="3">
                  <c:v>3.9499999999999997</c:v>
                </c:pt>
                <c:pt idx="4">
                  <c:v>4</c:v>
                </c:pt>
                <c:pt idx="5">
                  <c:v>4.5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</c:v>
                </c:pt>
              </c:strCache>
            </c:strRef>
          </c:tx>
          <c:spPr>
            <a:solidFill>
              <a:srgbClr val="7030A0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c:spPr>
          <c:dLbls>
            <c:dLbl>
              <c:idx val="3"/>
              <c:layout>
                <c:manualLayout>
                  <c:x val="2.2988344848824921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3214443890127803E-2"/>
                  <c:y val="2.9044274263905281E-3"/>
                </c:manualLayout>
              </c:layout>
              <c:showVal val="1"/>
            </c:dLbl>
            <c:dLbl>
              <c:idx val="5"/>
              <c:layout>
                <c:manualLayout>
                  <c:x val="3.371623911160968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3" formatCode="0.00">
                  <c:v>3.9499999999999997</c:v>
                </c:pt>
                <c:pt idx="4" formatCode="0.00">
                  <c:v>4</c:v>
                </c:pt>
                <c:pt idx="5" formatCode="0.00">
                  <c:v>4.5</c:v>
                </c:pt>
              </c:numCache>
            </c:numRef>
          </c:val>
          <c:shape val="cylinder"/>
        </c:ser>
        <c:shape val="box"/>
        <c:axId val="82324480"/>
        <c:axId val="82330368"/>
        <c:axId val="0"/>
      </c:bar3DChart>
      <c:catAx>
        <c:axId val="823244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30368"/>
        <c:crosses val="autoZero"/>
        <c:auto val="1"/>
        <c:lblAlgn val="ctr"/>
        <c:lblOffset val="100"/>
      </c:catAx>
      <c:valAx>
        <c:axId val="82330368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2448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3568075117371254"/>
          <c:y val="0.4407158836689038"/>
          <c:w val="0.14914602572355437"/>
          <c:h val="0.1173124121974869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495E-2"/>
          <c:y val="3.7678011577098852E-2"/>
          <c:w val="0.78123805304758664"/>
          <c:h val="0.83281045707936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4932214373678959E-3"/>
                  <c:y val="-1.1225441318669033E-3"/>
                </c:manualLayout>
              </c:layout>
              <c:showVal val="1"/>
            </c:dLbl>
            <c:dLbl>
              <c:idx val="1"/>
              <c:layout>
                <c:manualLayout>
                  <c:x val="1.0525422341080216E-2"/>
                  <c:y val="1.5860624346304253E-2"/>
                </c:manualLayout>
              </c:layout>
              <c:showVal val="1"/>
            </c:dLbl>
            <c:dLbl>
              <c:idx val="2"/>
              <c:layout>
                <c:manualLayout>
                  <c:x val="7.6627262250563294E-3"/>
                  <c:y val="-6.0596866078542503E-3"/>
                </c:manualLayout>
              </c:layout>
              <c:showVal val="1"/>
            </c:dLbl>
            <c:dLbl>
              <c:idx val="3"/>
              <c:layout>
                <c:manualLayout>
                  <c:x val="-1.9883807731472695E-2"/>
                  <c:y val="2.9629422249596388E-2"/>
                </c:manualLayout>
              </c:layout>
              <c:showVal val="1"/>
            </c:dLbl>
            <c:dLbl>
              <c:idx val="4"/>
              <c:layout>
                <c:manualLayout>
                  <c:x val="-1.2197402961615877E-2"/>
                  <c:y val="-1.36751179613521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960.9</c:v>
                </c:pt>
                <c:pt idx="1">
                  <c:v>1398</c:v>
                </c:pt>
                <c:pt idx="2">
                  <c:v>1467</c:v>
                </c:pt>
                <c:pt idx="3">
                  <c:v>1562</c:v>
                </c:pt>
                <c:pt idx="4">
                  <c:v>1674</c:v>
                </c:pt>
                <c:pt idx="5">
                  <c:v>1807</c:v>
                </c:pt>
              </c:numCache>
            </c:numRef>
          </c:val>
          <c:shape val="pyramid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</c:spPr>
          <c:dLbls>
            <c:dLbl>
              <c:idx val="3"/>
              <c:layout>
                <c:manualLayout>
                  <c:x val="3.3661110525518428E-2"/>
                  <c:y val="6.8373795171857831E-3"/>
                </c:manualLayout>
              </c:layout>
              <c:showVal val="1"/>
            </c:dLbl>
            <c:dLbl>
              <c:idx val="4"/>
              <c:layout>
                <c:manualLayout>
                  <c:x val="3.998587214192402E-2"/>
                  <c:y val="1.4300368761579882E-2"/>
                </c:manualLayout>
              </c:layout>
              <c:showVal val="1"/>
            </c:dLbl>
            <c:dLbl>
              <c:idx val="5"/>
              <c:layout>
                <c:manualLayout>
                  <c:x val="4.5913617896183395E-2"/>
                  <c:y val="2.735023592270439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3">
                  <c:v>1567</c:v>
                </c:pt>
                <c:pt idx="4">
                  <c:v>1681</c:v>
                </c:pt>
                <c:pt idx="5">
                  <c:v>1814.6</c:v>
                </c:pt>
              </c:numCache>
            </c:numRef>
          </c:val>
          <c:shape val="cone"/>
        </c:ser>
        <c:shape val="box"/>
        <c:axId val="82348288"/>
        <c:axId val="82370560"/>
        <c:axId val="0"/>
      </c:bar3DChart>
      <c:catAx>
        <c:axId val="823482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70560"/>
        <c:crosses val="autoZero"/>
        <c:auto val="1"/>
        <c:lblAlgn val="ctr"/>
        <c:lblOffset val="100"/>
      </c:catAx>
      <c:valAx>
        <c:axId val="8237056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4828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3568075117371265"/>
          <c:y val="0.4407158836689038"/>
          <c:w val="0.14914602572355437"/>
          <c:h val="0.1173124121974868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054213614462661"/>
          <c:y val="2.0968514207406645E-2"/>
          <c:w val="0.8857357855235557"/>
          <c:h val="0.778214891019001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Прибыль прибыльных организаций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2012 год </c:v>
                </c:pt>
                <c:pt idx="1">
                  <c:v>2013 год </c:v>
                </c:pt>
                <c:pt idx="2">
                  <c:v>2014 год </c:v>
                </c:pt>
                <c:pt idx="3">
                  <c:v>2015 год </c:v>
                </c:pt>
                <c:pt idx="4">
                  <c:v>2016 год </c:v>
                </c:pt>
                <c:pt idx="5">
                  <c:v>2017 год 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432.1</c:v>
                </c:pt>
                <c:pt idx="1">
                  <c:v>39.9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Сальдо прибылей и убытков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254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2.5919481293433681E-2"/>
                  <c:y val="-4.5583726537840666E-3"/>
                </c:manualLayout>
              </c:layout>
              <c:showVal val="1"/>
            </c:dLbl>
            <c:dLbl>
              <c:idx val="2"/>
              <c:layout>
                <c:manualLayout>
                  <c:x val="2.4394805923231688E-2"/>
                  <c:y val="0.17321816084379452"/>
                </c:manualLayout>
              </c:layout>
              <c:showVal val="1"/>
            </c:dLbl>
            <c:dLbl>
              <c:idx val="3"/>
              <c:layout>
                <c:manualLayout>
                  <c:x val="2.5919481293433737E-2"/>
                  <c:y val="0.15042647703836434"/>
                </c:manualLayout>
              </c:layout>
              <c:showVal val="1"/>
            </c:dLbl>
            <c:dLbl>
              <c:idx val="4"/>
              <c:layout>
                <c:manualLayout>
                  <c:x val="1.3722078331817893E-2"/>
                  <c:y val="-1.8233490615136256E-2"/>
                </c:manualLayout>
              </c:layout>
              <c:showVal val="1"/>
            </c:dLbl>
            <c:dLbl>
              <c:idx val="5"/>
              <c:layout>
                <c:manualLayout>
                  <c:x val="2.2870130553029829E-2"/>
                  <c:y val="-9.1167453075681228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2012 год </c:v>
                </c:pt>
                <c:pt idx="1">
                  <c:v>2013 год </c:v>
                </c:pt>
                <c:pt idx="2">
                  <c:v>2014 год </c:v>
                </c:pt>
                <c:pt idx="3">
                  <c:v>2015 год </c:v>
                </c:pt>
                <c:pt idx="4">
                  <c:v>2016 год </c:v>
                </c:pt>
                <c:pt idx="5">
                  <c:v>2017 год 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304</c:v>
                </c:pt>
                <c:pt idx="1">
                  <c:v>196.7</c:v>
                </c:pt>
                <c:pt idx="2">
                  <c:v>-70</c:v>
                </c:pt>
                <c:pt idx="3">
                  <c:v>-50</c:v>
                </c:pt>
                <c:pt idx="4">
                  <c:v>35</c:v>
                </c:pt>
                <c:pt idx="5">
                  <c:v>75</c:v>
                </c:pt>
              </c:numCache>
            </c:numRef>
          </c:val>
        </c:ser>
        <c:dLbls>
          <c:showVal val="1"/>
        </c:dLbls>
        <c:gapWidth val="75"/>
        <c:shape val="cylinder"/>
        <c:axId val="82831232"/>
        <c:axId val="82832768"/>
        <c:axId val="0"/>
      </c:bar3DChart>
      <c:catAx>
        <c:axId val="828312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832768"/>
        <c:crosses val="autoZero"/>
        <c:auto val="1"/>
        <c:lblAlgn val="ctr"/>
        <c:lblOffset val="100"/>
      </c:catAx>
      <c:valAx>
        <c:axId val="82832768"/>
        <c:scaling>
          <c:orientation val="minMax"/>
        </c:scaling>
        <c:axPos val="l"/>
        <c:numFmt formatCode="0.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8312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495E-2"/>
          <c:y val="3.7678011577098852E-2"/>
          <c:w val="0.78123805304758664"/>
          <c:h val="0.83281045707936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4004811898511416E-4"/>
                  <c:y val="5.7150148488091879E-3"/>
                </c:manualLayout>
              </c:layout>
              <c:showVal val="1"/>
            </c:dLbl>
            <c:dLbl>
              <c:idx val="1"/>
              <c:layout>
                <c:manualLayout>
                  <c:x val="5.3771872265966757E-3"/>
                  <c:y val="4.4645132483537783E-3"/>
                </c:manualLayout>
              </c:layout>
              <c:showVal val="1"/>
            </c:dLbl>
            <c:dLbl>
              <c:idx val="2"/>
              <c:layout>
                <c:manualLayout>
                  <c:x val="-2.0115048118985152E-2"/>
                  <c:y val="7.7779476698819415E-4"/>
                </c:manualLayout>
              </c:layout>
              <c:showVal val="1"/>
            </c:dLbl>
            <c:dLbl>
              <c:idx val="3"/>
              <c:layout>
                <c:manualLayout>
                  <c:x val="-3.4859142607174161E-2"/>
                  <c:y val="2.0512676942028268E-2"/>
                </c:manualLayout>
              </c:layout>
              <c:showVal val="1"/>
            </c:dLbl>
            <c:dLbl>
              <c:idx val="4"/>
              <c:layout>
                <c:manualLayout>
                  <c:x val="-1.5277777777777781E-2"/>
                  <c:y val="2.2791863268920333E-3"/>
                </c:manualLayout>
              </c:layout>
              <c:showVal val="1"/>
            </c:dLbl>
            <c:dLbl>
              <c:idx val="5"/>
              <c:layout>
                <c:manualLayout>
                  <c:x val="-5.5555555555555558E-3"/>
                  <c:y val="-1.36751179613521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1136.23</c:v>
                </c:pt>
                <c:pt idx="1">
                  <c:v>1193.7</c:v>
                </c:pt>
                <c:pt idx="2">
                  <c:v>1337.42</c:v>
                </c:pt>
                <c:pt idx="3">
                  <c:v>1240.54</c:v>
                </c:pt>
                <c:pt idx="4">
                  <c:v>1209.72</c:v>
                </c:pt>
                <c:pt idx="5">
                  <c:v>1242.18</c:v>
                </c:pt>
              </c:numCache>
            </c:numRef>
          </c:val>
          <c:shape val="pyramid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2.893766404199475E-2"/>
                  <c:y val="-2.9629422249596388E-2"/>
                </c:manualLayout>
              </c:layout>
              <c:showVal val="1"/>
            </c:dLbl>
            <c:dLbl>
              <c:idx val="1"/>
              <c:layout>
                <c:manualLayout>
                  <c:x val="2.6388888888888878E-2"/>
                  <c:y val="-4.5583726537840666E-3"/>
                </c:manualLayout>
              </c:layout>
              <c:showVal val="1"/>
            </c:dLbl>
            <c:dLbl>
              <c:idx val="2"/>
              <c:layout>
                <c:manualLayout>
                  <c:x val="2.2222222222222247E-2"/>
                  <c:y val="-2.2791863268920333E-3"/>
                </c:manualLayout>
              </c:layout>
              <c:showVal val="1"/>
            </c:dLbl>
            <c:dLbl>
              <c:idx val="3"/>
              <c:layout>
                <c:manualLayout>
                  <c:x val="9.6309055118110245E-3"/>
                  <c:y val="-1.3675117961352181E-2"/>
                </c:manualLayout>
              </c:layout>
              <c:showVal val="1"/>
            </c:dLbl>
            <c:dLbl>
              <c:idx val="4"/>
              <c:layout>
                <c:manualLayout>
                  <c:x val="-3.1744313210848672E-3"/>
                  <c:y val="-1.3049867161124433E-2"/>
                </c:manualLayout>
              </c:layout>
              <c:showVal val="1"/>
            </c:dLbl>
            <c:dLbl>
              <c:idx val="5"/>
              <c:layout>
                <c:manualLayout>
                  <c:x val="3.371623911160968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1142.7</c:v>
                </c:pt>
                <c:pt idx="1">
                  <c:v>1171.5999999999999</c:v>
                </c:pt>
                <c:pt idx="2">
                  <c:v>1341.15</c:v>
                </c:pt>
                <c:pt idx="3">
                  <c:v>1240.54</c:v>
                </c:pt>
                <c:pt idx="4">
                  <c:v>1231.5999999999999</c:v>
                </c:pt>
                <c:pt idx="5">
                  <c:v>1270.28</c:v>
                </c:pt>
              </c:numCache>
            </c:numRef>
          </c:val>
          <c:shape val="pyramid"/>
        </c:ser>
        <c:shape val="box"/>
        <c:axId val="83457152"/>
        <c:axId val="83458688"/>
        <c:axId val="0"/>
      </c:bar3DChart>
      <c:catAx>
        <c:axId val="83457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458688"/>
        <c:crosses val="autoZero"/>
        <c:auto val="1"/>
        <c:lblAlgn val="ctr"/>
        <c:lblOffset val="100"/>
      </c:catAx>
      <c:valAx>
        <c:axId val="83458688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45715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3568075117371265"/>
          <c:y val="0.43615747849489023"/>
          <c:w val="0.15467333770778666"/>
          <c:h val="0.1218707848512715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6653215223097199E-2"/>
          <c:y val="2.5526886861190728E-2"/>
          <c:w val="0.81906911636045543"/>
          <c:h val="0.778214891019001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экономически активного населения</c:v>
                </c:pt>
              </c:strCache>
            </c:strRef>
          </c:tx>
          <c:spPr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5.8333333333333424E-2"/>
                  <c:y val="4.7862912864732737E-2"/>
                </c:manualLayout>
              </c:layout>
              <c:showVal val="1"/>
            </c:dLbl>
            <c:dLbl>
              <c:idx val="1"/>
              <c:layout>
                <c:manualLayout>
                  <c:x val="-1.3888888888888897E-2"/>
                  <c:y val="5.2421285518516707E-2"/>
                </c:manualLayout>
              </c:layout>
              <c:showVal val="1"/>
            </c:dLbl>
            <c:dLbl>
              <c:idx val="2"/>
              <c:layout>
                <c:manualLayout>
                  <c:x val="-8.3333333333333367E-3"/>
                  <c:y val="5.4700292381918425E-2"/>
                </c:manualLayout>
              </c:layout>
              <c:showVal val="1"/>
            </c:dLbl>
            <c:dLbl>
              <c:idx val="3"/>
              <c:layout>
                <c:manualLayout>
                  <c:x val="-1.9444444444444445E-2"/>
                  <c:y val="5.2421285518516707E-2"/>
                </c:manualLayout>
              </c:layout>
              <c:showVal val="1"/>
            </c:dLbl>
            <c:dLbl>
              <c:idx val="4"/>
              <c:layout>
                <c:manualLayout>
                  <c:x val="-2.9166666666666667E-2"/>
                  <c:y val="4.3304540210948574E-2"/>
                </c:manualLayout>
              </c:layout>
              <c:showVal val="1"/>
            </c:dLbl>
            <c:dLbl>
              <c:idx val="5"/>
              <c:layout>
                <c:manualLayout>
                  <c:x val="-3.1944444444444442E-2"/>
                  <c:y val="4.3304540210948574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2012 год </c:v>
                </c:pt>
                <c:pt idx="1">
                  <c:v>2013 год </c:v>
                </c:pt>
                <c:pt idx="2">
                  <c:v>2014 год </c:v>
                </c:pt>
                <c:pt idx="3">
                  <c:v>2015 год </c:v>
                </c:pt>
                <c:pt idx="4">
                  <c:v>2016 год </c:v>
                </c:pt>
                <c:pt idx="5">
                  <c:v>2017 год </c:v>
                </c:pt>
              </c:strCache>
            </c:strRef>
          </c:cat>
          <c:val>
            <c:numRef>
              <c:f>Лист1!$B$2:$B$7</c:f>
              <c:numCache>
                <c:formatCode>0.00;[Red]0.00</c:formatCode>
                <c:ptCount val="6"/>
                <c:pt idx="0">
                  <c:v>32.630000000000003</c:v>
                </c:pt>
                <c:pt idx="1">
                  <c:v>32.980000000000004</c:v>
                </c:pt>
                <c:pt idx="2">
                  <c:v>33</c:v>
                </c:pt>
                <c:pt idx="3">
                  <c:v>33.800000000000004</c:v>
                </c:pt>
                <c:pt idx="4">
                  <c:v>34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занятых в экономике</c:v>
                </c:pt>
              </c:strCache>
            </c:strRef>
          </c:tx>
          <c:spPr>
            <a:ln w="254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3.5191601049868765E-2"/>
                  <c:y val="4.1025353884056509E-2"/>
                </c:manualLayout>
              </c:layout>
              <c:showVal val="1"/>
            </c:dLbl>
            <c:dLbl>
              <c:idx val="1"/>
              <c:layout>
                <c:manualLayout>
                  <c:x val="-3.333333333333334E-2"/>
                  <c:y val="4.7862912864732737E-2"/>
                </c:manualLayout>
              </c:layout>
              <c:showVal val="1"/>
            </c:dLbl>
            <c:dLbl>
              <c:idx val="2"/>
              <c:layout>
                <c:manualLayout>
                  <c:x val="-4.0882983377077874E-2"/>
                  <c:y val="4.3304540210948574E-2"/>
                </c:manualLayout>
              </c:layout>
              <c:showVal val="1"/>
            </c:dLbl>
            <c:dLbl>
              <c:idx val="3"/>
              <c:layout>
                <c:manualLayout>
                  <c:x val="-3.2413823272091011E-2"/>
                  <c:y val="4.3304719674438871E-2"/>
                </c:manualLayout>
              </c:layout>
              <c:showVal val="1"/>
            </c:dLbl>
            <c:dLbl>
              <c:idx val="4"/>
              <c:layout>
                <c:manualLayout>
                  <c:x val="-3.2111329833770685E-2"/>
                  <c:y val="4.5583726537840652E-2"/>
                </c:manualLayout>
              </c:layout>
              <c:showVal val="1"/>
            </c:dLbl>
            <c:dLbl>
              <c:idx val="5"/>
              <c:layout>
                <c:manualLayout>
                  <c:x val="-4.5160979877515363E-2"/>
                  <c:y val="4.5583726537840652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2012 год </c:v>
                </c:pt>
                <c:pt idx="1">
                  <c:v>2013 год </c:v>
                </c:pt>
                <c:pt idx="2">
                  <c:v>2014 год </c:v>
                </c:pt>
                <c:pt idx="3">
                  <c:v>2015 год </c:v>
                </c:pt>
                <c:pt idx="4">
                  <c:v>2016 год </c:v>
                </c:pt>
                <c:pt idx="5">
                  <c:v>2017 год </c:v>
                </c:pt>
              </c:strCache>
            </c:strRef>
          </c:cat>
          <c:val>
            <c:numRef>
              <c:f>Лист1!$C$2:$C$7</c:f>
              <c:numCache>
                <c:formatCode>0.00;[Red]0.00</c:formatCode>
                <c:ptCount val="6"/>
                <c:pt idx="0">
                  <c:v>30.89</c:v>
                </c:pt>
                <c:pt idx="1">
                  <c:v>31.110000000000007</c:v>
                </c:pt>
                <c:pt idx="2">
                  <c:v>31.55</c:v>
                </c:pt>
                <c:pt idx="3">
                  <c:v>32.32</c:v>
                </c:pt>
                <c:pt idx="4">
                  <c:v>32.49</c:v>
                </c:pt>
                <c:pt idx="5">
                  <c:v>32.49</c:v>
                </c:pt>
              </c:numCache>
            </c:numRef>
          </c:val>
        </c:ser>
        <c:dLbls>
          <c:showVal val="1"/>
        </c:dLbls>
        <c:marker val="1"/>
        <c:axId val="83386368"/>
        <c:axId val="83387904"/>
      </c:lineChart>
      <c:catAx>
        <c:axId val="833863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387904"/>
        <c:crosses val="autoZero"/>
        <c:auto val="1"/>
        <c:lblAlgn val="ctr"/>
        <c:lblOffset val="100"/>
      </c:catAx>
      <c:valAx>
        <c:axId val="83387904"/>
        <c:scaling>
          <c:orientation val="minMax"/>
        </c:scaling>
        <c:axPos val="l"/>
        <c:numFmt formatCode="0.00;[Red]0.0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3863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537E-2"/>
          <c:y val="3.7678011577098852E-2"/>
          <c:w val="0.78123805304758664"/>
          <c:h val="0.832810457079367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5037729658792656E-2"/>
                  <c:y val="-1.479766209321908E-2"/>
                </c:manualLayout>
              </c:layout>
              <c:showVal val="1"/>
            </c:dLbl>
            <c:dLbl>
              <c:idx val="1"/>
              <c:layout>
                <c:manualLayout>
                  <c:x val="1.5099416713059446E-2"/>
                  <c:y val="-1.3768885209855197E-2"/>
                </c:manualLayout>
              </c:layout>
              <c:showVal val="1"/>
            </c:dLbl>
            <c:dLbl>
              <c:idx val="2"/>
              <c:layout>
                <c:manualLayout>
                  <c:x val="1.5995953630796152E-2"/>
                  <c:y val="-1.2897323194363985E-2"/>
                </c:manualLayout>
              </c:layout>
              <c:showVal val="1"/>
            </c:dLbl>
            <c:dLbl>
              <c:idx val="3"/>
              <c:layout>
                <c:manualLayout>
                  <c:x val="1.2363079615048128E-2"/>
                  <c:y val="-1.1395931634460154E-2"/>
                </c:manualLayout>
              </c:layout>
              <c:showVal val="1"/>
            </c:dLbl>
            <c:dLbl>
              <c:idx val="4"/>
              <c:layout>
                <c:manualLayout>
                  <c:x val="1.5277777777777781E-2"/>
                  <c:y val="-1.1395931634460154E-2"/>
                </c:manualLayout>
              </c:layout>
              <c:showVal val="1"/>
            </c:dLbl>
            <c:dLbl>
              <c:idx val="5"/>
              <c:layout>
                <c:manualLayout>
                  <c:x val="1.9444444444444545E-2"/>
                  <c:y val="-1.36751179613521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1.07</c:v>
                </c:pt>
                <c:pt idx="1">
                  <c:v>1.1299999999999988</c:v>
                </c:pt>
                <c:pt idx="2">
                  <c:v>1.08</c:v>
                </c:pt>
                <c:pt idx="3">
                  <c:v>1.08</c:v>
                </c:pt>
                <c:pt idx="4">
                  <c:v>1.08</c:v>
                </c:pt>
                <c:pt idx="5">
                  <c:v>1.08</c:v>
                </c:pt>
              </c:numCache>
            </c:numRef>
          </c:val>
        </c:ser>
        <c:shape val="box"/>
        <c:axId val="83445632"/>
        <c:axId val="83447168"/>
        <c:axId val="81959104"/>
      </c:bar3DChart>
      <c:catAx>
        <c:axId val="834456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447168"/>
        <c:crosses val="autoZero"/>
        <c:auto val="1"/>
        <c:lblAlgn val="ctr"/>
        <c:lblOffset val="100"/>
      </c:catAx>
      <c:valAx>
        <c:axId val="83447168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445632"/>
        <c:crosses val="autoZero"/>
        <c:crossBetween val="between"/>
      </c:valAx>
      <c:serAx>
        <c:axId val="81959104"/>
        <c:scaling>
          <c:orientation val="minMax"/>
        </c:scaling>
        <c:delete val="1"/>
        <c:axPos val="b"/>
        <c:tickLblPos val="none"/>
        <c:crossAx val="83447168"/>
        <c:crosses val="autoZero"/>
      </c:ser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575777173884453E-2"/>
          <c:y val="3.7678011577098852E-2"/>
          <c:w val="0.82517071382941165"/>
          <c:h val="0.712788078640289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Среднемесячная заработная плата, руб.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</a:schemeClr>
                </a:gs>
                <a:gs pos="80000">
                  <a:srgbClr val="EA157A">
                    <a:shade val="93000"/>
                    <a:satMod val="130000"/>
                  </a:srgbClr>
                </a:gs>
                <a:gs pos="100000">
                  <a:srgbClr val="EA157A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4.8929321146122494E-3"/>
                  <c:y val="-2.241870739729023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4678796343836772E-2"/>
                  <c:y val="-0.25819925103219676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4.8929321146122494E-3"/>
                  <c:y val="-0.2687811875499103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2696709355466008E-2"/>
                  <c:y val="-0.27803046664506947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7186905640382099E-3"/>
                  <c:y val="-0.29692113974288764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9.7858642292245075E-3"/>
                  <c:y val="-0.32380725744201788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16789</c:v>
                </c:pt>
                <c:pt idx="1">
                  <c:v>19443</c:v>
                </c:pt>
                <c:pt idx="2">
                  <c:v>20520</c:v>
                </c:pt>
                <c:pt idx="3">
                  <c:v>21699</c:v>
                </c:pt>
                <c:pt idx="4">
                  <c:v>23145</c:v>
                </c:pt>
                <c:pt idx="5">
                  <c:v>24873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axId val="9186688"/>
        <c:axId val="9200768"/>
      </c:barChart>
      <c:lineChart>
        <c:grouping val="stacked"/>
        <c:ser>
          <c:idx val="2"/>
          <c:order val="2"/>
          <c:tx>
            <c:strRef>
              <c:f>Лист1!$D$1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 w="57150" cap="flat" cmpd="sng" algn="ctr">
              <a:solidFill>
                <a:srgbClr val="FF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pPr>
              <a:solidFill>
                <a:schemeClr val="dk1"/>
              </a:solidFill>
              <a:ln w="5715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Lbl>
              <c:idx val="2"/>
              <c:layout>
                <c:manualLayout>
                  <c:x val="-1.6342393262804907E-2"/>
                  <c:y val="-4.095209432354934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4711415891267504E-2"/>
                  <c:y val="-4.518486893063448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4497280120491991E-2"/>
                  <c:y val="-3.671931971646414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4711415891267504E-2"/>
                  <c:y val="-4.306848162709194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116.6</c:v>
                </c:pt>
                <c:pt idx="1">
                  <c:v>115.7</c:v>
                </c:pt>
                <c:pt idx="2">
                  <c:v>105.5</c:v>
                </c:pt>
                <c:pt idx="3">
                  <c:v>105.7</c:v>
                </c:pt>
                <c:pt idx="4">
                  <c:v>106.7</c:v>
                </c:pt>
                <c:pt idx="5">
                  <c:v>107.5</c:v>
                </c:pt>
              </c:numCache>
            </c:numRef>
          </c:val>
        </c:ser>
        <c:marker val="1"/>
        <c:axId val="9212288"/>
        <c:axId val="9202304"/>
      </c:lineChart>
      <c:catAx>
        <c:axId val="91866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00768"/>
        <c:crosses val="autoZero"/>
        <c:auto val="1"/>
        <c:lblAlgn val="ctr"/>
        <c:lblOffset val="100"/>
      </c:catAx>
      <c:valAx>
        <c:axId val="92007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86688"/>
        <c:crosses val="autoZero"/>
        <c:crossBetween val="between"/>
      </c:valAx>
      <c:valAx>
        <c:axId val="9202304"/>
        <c:scaling>
          <c:orientation val="minMax"/>
        </c:scaling>
        <c:axPos val="r"/>
        <c:numFmt formatCode="General" sourceLinked="1"/>
        <c:tickLblPos val="nextTo"/>
        <c:crossAx val="9212288"/>
        <c:crosses val="max"/>
        <c:crossBetween val="between"/>
      </c:valAx>
      <c:catAx>
        <c:axId val="9212288"/>
        <c:scaling>
          <c:orientation val="minMax"/>
        </c:scaling>
        <c:delete val="1"/>
        <c:axPos val="b"/>
        <c:tickLblPos val="none"/>
        <c:crossAx val="9202304"/>
        <c:crosses val="autoZero"/>
        <c:auto val="1"/>
        <c:lblAlgn val="ctr"/>
        <c:lblOffset val="100"/>
      </c:cat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"/>
          <c:y val="0.86846336283610559"/>
          <c:w val="0.71946765334889085"/>
          <c:h val="0.11895696434737281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186898512686056E-2"/>
          <c:y val="3.3445251893416746E-2"/>
          <c:w val="0.76923913284825762"/>
          <c:h val="0.6641111706588099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Численость обучающихся в общеобразовательных учреждениях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9.5789588801399822E-4"/>
                  <c:y val="1.378434713284513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8199912510936133E-3"/>
                  <c:y val="1.7561015279316479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7357830271216134E-3"/>
                  <c:y val="7.686152094590200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2150043744531929E-3"/>
                  <c:y val="1.0679090360072471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0644138232720926E-3"/>
                  <c:y val="1.112786445522526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6935695538057754E-3"/>
                  <c:y val="1.16316312913362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6.67</c:v>
                </c:pt>
                <c:pt idx="1">
                  <c:v>6.71</c:v>
                </c:pt>
                <c:pt idx="2">
                  <c:v>6.88</c:v>
                </c:pt>
                <c:pt idx="3">
                  <c:v>6.92</c:v>
                </c:pt>
                <c:pt idx="4">
                  <c:v>7.08</c:v>
                </c:pt>
                <c:pt idx="5">
                  <c:v>7.23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Численость детей в дошкольных образовательных учреждениях, тыс. чел.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7777777777777835E-3"/>
                  <c:y val="1.354654518936835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3888888888888909E-3"/>
                  <c:y val="1.1639963524814716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6.9444444444444987E-3"/>
                  <c:y val="1.1639963524814716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5.1723534558180241E-3"/>
                  <c:y val="9.3875941709027771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5596019247594048E-3"/>
                  <c:y val="1.1347335485049306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3249125109362375E-3"/>
                  <c:y val="1.095505393288081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3.35</c:v>
                </c:pt>
                <c:pt idx="1">
                  <c:v>3.61</c:v>
                </c:pt>
                <c:pt idx="2">
                  <c:v>3.61</c:v>
                </c:pt>
                <c:pt idx="3">
                  <c:v>3.89</c:v>
                </c:pt>
                <c:pt idx="4">
                  <c:v>3.89</c:v>
                </c:pt>
                <c:pt idx="5" formatCode="0.00">
                  <c:v>3.89</c:v>
                </c:pt>
              </c:numCache>
            </c:numRef>
          </c:val>
        </c:ser>
        <c:axId val="9341568"/>
        <c:axId val="83100032"/>
      </c:bar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Обеспечиность врачами, тыс. чел.</c:v>
                </c:pt>
              </c:strCache>
            </c:strRef>
          </c:tx>
          <c:spPr>
            <a:ln w="57150" cap="flat" cmpd="sng" algn="ctr">
              <a:solidFill>
                <a:srgbClr val="FF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pPr>
              <a:solidFill>
                <a:schemeClr val="dk1"/>
              </a:solidFill>
              <a:ln w="5715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5555555555555558E-3"/>
                  <c:y val="1.6930931783671221E-2"/>
                </c:manualLayout>
              </c:layout>
              <c:showVal val="1"/>
            </c:dLbl>
            <c:dLbl>
              <c:idx val="1"/>
              <c:layout>
                <c:manualLayout>
                  <c:x val="-6.9444444444444501E-3"/>
                  <c:y val="1.4814711124798116E-2"/>
                </c:manualLayout>
              </c:layout>
              <c:showVal val="1"/>
            </c:dLbl>
            <c:dLbl>
              <c:idx val="2"/>
              <c:layout>
                <c:manualLayout>
                  <c:x val="-1.3888888888889412E-3"/>
                  <c:y val="1.6931098428340719E-2"/>
                </c:manualLayout>
              </c:layout>
              <c:showVal val="1"/>
            </c:dLbl>
            <c:dLbl>
              <c:idx val="3"/>
              <c:layout>
                <c:manualLayout>
                  <c:x val="2.7777777777777835E-3"/>
                  <c:y val="1.6931098428340792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1.6931098428340792E-2"/>
                </c:manualLayout>
              </c:layout>
              <c:showVal val="1"/>
            </c:dLbl>
            <c:dLbl>
              <c:idx val="5"/>
              <c:layout>
                <c:manualLayout>
                  <c:x val="6.9444444444444501E-3"/>
                  <c:y val="6.349161910627800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0.22</c:v>
                </c:pt>
                <c:pt idx="1">
                  <c:v>0.21</c:v>
                </c:pt>
                <c:pt idx="2">
                  <c:v>0.22</c:v>
                </c:pt>
                <c:pt idx="3">
                  <c:v>0.23</c:v>
                </c:pt>
                <c:pt idx="4">
                  <c:v>0.24</c:v>
                </c:pt>
                <c:pt idx="5" formatCode="0.00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Обеспечиность средним медицинским персоналом, тыс. чел.</c:v>
                </c:pt>
              </c:strCache>
            </c:strRef>
          </c:tx>
          <c:spPr>
            <a:ln w="25400" cap="flat" cmpd="sng" algn="ctr">
              <a:solidFill>
                <a:srgbClr val="9B0D25"/>
              </a:solidFill>
              <a:prstDash val="solid"/>
            </a:ln>
            <a:effectLst/>
          </c:spPr>
          <c:marker>
            <c:spPr>
              <a:solidFill>
                <a:srgbClr val="9B0D25"/>
              </a:solidFill>
              <a:ln w="25400" cap="flat" cmpd="sng" algn="ctr">
                <a:solidFill>
                  <a:srgbClr val="9B0D25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8.3333333333333367E-3"/>
                  <c:y val="-2.1163873035425992E-2"/>
                </c:manualLayout>
              </c:layout>
              <c:showVal val="1"/>
            </c:dLbl>
            <c:dLbl>
              <c:idx val="1"/>
              <c:layout>
                <c:manualLayout>
                  <c:x val="-1.1111111111111124E-2"/>
                  <c:y val="-2.328026033896859E-2"/>
                </c:manualLayout>
              </c:layout>
              <c:showVal val="1"/>
            </c:dLbl>
            <c:dLbl>
              <c:idx val="2"/>
              <c:layout>
                <c:manualLayout>
                  <c:x val="-6.9444444444444996E-3"/>
                  <c:y val="-2.1163873035425992E-2"/>
                </c:manualLayout>
              </c:layout>
              <c:showVal val="1"/>
            </c:dLbl>
            <c:dLbl>
              <c:idx val="3"/>
              <c:layout>
                <c:manualLayout>
                  <c:x val="-9.7222222222222224E-3"/>
                  <c:y val="-3.3862196856681584E-2"/>
                </c:manualLayout>
              </c:layout>
              <c:showVal val="1"/>
            </c:dLbl>
            <c:dLbl>
              <c:idx val="4"/>
              <c:layout>
                <c:manualLayout>
                  <c:x val="-5.5555555555555558E-3"/>
                  <c:y val="-3.174580955313891E-2"/>
                </c:manualLayout>
              </c:layout>
              <c:showVal val="1"/>
            </c:dLbl>
            <c:dLbl>
              <c:idx val="5"/>
              <c:layout>
                <c:manualLayout>
                  <c:x val="-3.1944444444444442E-2"/>
                  <c:y val="-3.17458095531389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0.57999999999999996</c:v>
                </c:pt>
                <c:pt idx="1">
                  <c:v>0.56000000000000005</c:v>
                </c:pt>
                <c:pt idx="2">
                  <c:v>0.56999999999999995</c:v>
                </c:pt>
                <c:pt idx="3">
                  <c:v>0.57999999999999996</c:v>
                </c:pt>
                <c:pt idx="4">
                  <c:v>0.59</c:v>
                </c:pt>
                <c:pt idx="5" formatCode="0.00">
                  <c:v>0.6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Обеспечиность библиотеками, уч. на 100 тыс. населения</c:v>
                </c:pt>
              </c:strCache>
            </c:strRef>
          </c:tx>
          <c:spPr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2.7777777777777835E-3"/>
                  <c:y val="-1.9047485731883407E-2"/>
                </c:manualLayout>
              </c:layout>
              <c:showVal val="1"/>
            </c:dLbl>
            <c:dLbl>
              <c:idx val="1"/>
              <c:layout>
                <c:manualLayout>
                  <c:x val="-4.1666666666666683E-3"/>
                  <c:y val="-2.75130349460538E-2"/>
                </c:manualLayout>
              </c:layout>
              <c:showVal val="1"/>
            </c:dLbl>
            <c:dLbl>
              <c:idx val="2"/>
              <c:layout>
                <c:manualLayout>
                  <c:x val="-5.0925337632080131E-17"/>
                  <c:y val="-2.5396647642511191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2.5396647642511188E-2"/>
                </c:manualLayout>
              </c:layout>
              <c:showVal val="1"/>
            </c:dLbl>
            <c:dLbl>
              <c:idx val="4"/>
              <c:layout>
                <c:manualLayout>
                  <c:x val="1.1111111111111122E-2"/>
                  <c:y val="-2.75130349460538E-2"/>
                </c:manualLayout>
              </c:layout>
              <c:showVal val="1"/>
            </c:dLbl>
            <c:dLbl>
              <c:idx val="5"/>
              <c:layout>
                <c:manualLayout>
                  <c:x val="1.3888888888888909E-3"/>
                  <c:y val="-4.02113587673093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8.44</c:v>
                </c:pt>
                <c:pt idx="1">
                  <c:v>8.4700000000000006</c:v>
                </c:pt>
                <c:pt idx="2">
                  <c:v>7.05</c:v>
                </c:pt>
                <c:pt idx="3">
                  <c:v>7.04</c:v>
                </c:pt>
                <c:pt idx="4">
                  <c:v>7.02</c:v>
                </c:pt>
                <c:pt idx="5" formatCode="0.00">
                  <c:v>7</c:v>
                </c:pt>
              </c:numCache>
            </c:numRef>
          </c:val>
        </c:ser>
        <c:marker val="1"/>
        <c:axId val="83103104"/>
        <c:axId val="83101568"/>
      </c:lineChart>
      <c:catAx>
        <c:axId val="93415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100032"/>
        <c:crosses val="autoZero"/>
        <c:auto val="1"/>
        <c:lblAlgn val="ctr"/>
        <c:lblOffset val="100"/>
      </c:catAx>
      <c:valAx>
        <c:axId val="83100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41568"/>
        <c:crosses val="autoZero"/>
        <c:crossBetween val="between"/>
      </c:valAx>
      <c:valAx>
        <c:axId val="83101568"/>
        <c:scaling>
          <c:orientation val="minMax"/>
        </c:scaling>
        <c:axPos val="r"/>
        <c:numFmt formatCode="General" sourceLinked="1"/>
        <c:tickLblPos val="nextTo"/>
        <c:crossAx val="83103104"/>
        <c:crosses val="max"/>
        <c:crossBetween val="between"/>
      </c:valAx>
      <c:catAx>
        <c:axId val="83103104"/>
        <c:scaling>
          <c:orientation val="minMax"/>
        </c:scaling>
        <c:delete val="1"/>
        <c:axPos val="b"/>
        <c:tickLblPos val="none"/>
        <c:crossAx val="8310156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5.1142069759612239E-2"/>
          <c:y val="0.80920451833691287"/>
          <c:w val="0.88860916512866439"/>
          <c:h val="0.190745821551555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млн.руб.</a:t>
            </a:r>
            <a:endParaRPr lang="ru-RU" sz="1800" dirty="0"/>
          </a:p>
        </c:rich>
      </c:tx>
      <c:layout>
        <c:manualLayout>
          <c:xMode val="edge"/>
          <c:yMode val="edge"/>
          <c:x val="0.28591765231251781"/>
          <c:y val="0.7358598285279507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1977287194811611E-2"/>
          <c:y val="7.5158028507325628E-2"/>
          <c:w val="0.58541580708067842"/>
          <c:h val="0.85733189548093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9654604962854101E-2"/>
                  <c:y val="-0.22830631926205988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6.0694191309037734E-2"/>
                  <c:y val="1.248298515735163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6.4522804190471133E-3"/>
                  <c:y val="-2.8921068494908039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6.6657646645184015E-3"/>
                  <c:y val="-4.9965252687911021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5.3907698026534834E-2"/>
                  <c:y val="-3.2707834464585045E-3"/>
                </c:manualLayout>
              </c:layout>
              <c:dLblPos val="bestFit"/>
              <c:showVal val="1"/>
            </c:dLbl>
            <c:dLblPos val="bestFit"/>
            <c:showVal val="1"/>
            <c:showLeaderLines val="1"/>
          </c:dLbls>
          <c:cat>
            <c:strRef>
              <c:f>Лист1!$A$2:$A$7</c:f>
              <c:strCache>
                <c:ptCount val="6"/>
                <c:pt idx="1">
                  <c:v>производство пищевых продуктов - 3886,05 млн.руб.</c:v>
                </c:pt>
                <c:pt idx="2">
                  <c:v>целлюлозно-бумажное производство - 7,55 млн.руб.</c:v>
                </c:pt>
                <c:pt idx="3">
                  <c:v>металлургическое производство - 186,7 млн.руб.</c:v>
                </c:pt>
                <c:pt idx="4">
                  <c:v>производство машин и оборудования - 10 млн.руб.</c:v>
                </c:pt>
                <c:pt idx="5">
                  <c:v>прочие производства - 9,7 млн.руб.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3886.05</c:v>
                </c:pt>
                <c:pt idx="2">
                  <c:v>7.55</c:v>
                </c:pt>
                <c:pt idx="3">
                  <c:v>186.7</c:v>
                </c:pt>
                <c:pt idx="4">
                  <c:v>10</c:v>
                </c:pt>
                <c:pt idx="5">
                  <c:v>9.7000000000000011</c:v>
                </c:pt>
              </c:numCache>
            </c:numRef>
          </c:val>
        </c:ser>
        <c:dLbls>
          <c:showVal val="1"/>
        </c:dLbls>
      </c:pie3DChart>
    </c:plotArea>
    <c:legend>
      <c:legendPos val="tr"/>
      <c:legendEntry>
        <c:idx val="0"/>
        <c:delete val="1"/>
      </c:legendEntry>
      <c:layout>
        <c:manualLayout>
          <c:xMode val="edge"/>
          <c:yMode val="edge"/>
          <c:x val="0.65419331861309626"/>
          <c:y val="1.3502015202347789E-2"/>
          <c:w val="0.33563392582998886"/>
          <c:h val="0.84614754902985723"/>
        </c:manualLayout>
      </c:layout>
      <c:spPr>
        <a:ln>
          <a:noFill/>
        </a:ln>
      </c:spPr>
      <c:txPr>
        <a:bodyPr/>
        <a:lstStyle/>
        <a:p>
          <a:pPr>
            <a:defRPr sz="1600">
              <a:latin typeface="Cambria Math" pitchFamily="18" charset="0"/>
              <a:ea typeface="Cambria Math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342E-2"/>
          <c:y val="3.7678011577098852E-2"/>
          <c:w val="0.78123805304758664"/>
          <c:h val="0.83281045707936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7.6733984640808862E-3"/>
                  <c:y val="2.090158405372558E-2"/>
                </c:manualLayout>
              </c:layout>
              <c:showVal val="1"/>
            </c:dLbl>
            <c:dLbl>
              <c:idx val="1"/>
              <c:layout>
                <c:manualLayout>
                  <c:x val="1.2012977544473608E-2"/>
                  <c:y val="1.5092856790163766E-2"/>
                </c:manualLayout>
              </c:layout>
              <c:showVal val="1"/>
            </c:dLbl>
            <c:dLbl>
              <c:idx val="2"/>
              <c:layout>
                <c:manualLayout>
                  <c:x val="3.0330757266452805E-3"/>
                  <c:y val="7.0592688102377133E-3"/>
                </c:manualLayout>
              </c:layout>
              <c:showVal val="1"/>
            </c:dLbl>
            <c:dLbl>
              <c:idx val="3"/>
              <c:layout>
                <c:manualLayout>
                  <c:x val="-1.3803830076795963E-2"/>
                  <c:y val="2.3614224150843487E-2"/>
                </c:manualLayout>
              </c:layout>
              <c:showVal val="1"/>
            </c:dLbl>
            <c:dLbl>
              <c:idx val="4"/>
              <c:layout>
                <c:manualLayout>
                  <c:x val="-4.6296296296296328E-3"/>
                  <c:y val="1.3119013417135249E-2"/>
                </c:manualLayout>
              </c:layout>
              <c:showVal val="1"/>
            </c:dLbl>
            <c:dLbl>
              <c:idx val="5"/>
              <c:layout>
                <c:manualLayout>
                  <c:x val="3.0864197530864218E-3"/>
                  <c:y val="1.574260950192581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680.92</c:v>
                </c:pt>
                <c:pt idx="1">
                  <c:v>668</c:v>
                </c:pt>
                <c:pt idx="2">
                  <c:v>675</c:v>
                </c:pt>
                <c:pt idx="3">
                  <c:v>684</c:v>
                </c:pt>
                <c:pt idx="4">
                  <c:v>698</c:v>
                </c:pt>
                <c:pt idx="5">
                  <c:v>715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3"/>
              <c:layout>
                <c:manualLayout>
                  <c:x val="1.2185889958199669E-2"/>
                  <c:y val="3.1485632201124623E-2"/>
                </c:manualLayout>
              </c:layout>
              <c:showVal val="1"/>
            </c:dLbl>
            <c:dLbl>
              <c:idx val="4"/>
              <c:layout>
                <c:manualLayout>
                  <c:x val="2.1671284145037426E-2"/>
                  <c:y val="2.9142183867414916E-2"/>
                </c:manualLayout>
              </c:layout>
              <c:showVal val="1"/>
            </c:dLbl>
            <c:dLbl>
              <c:idx val="5"/>
              <c:layout>
                <c:manualLayout>
                  <c:x val="3.0629799747253834E-2"/>
                  <c:y val="2.623802683427049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3">
                  <c:v>685</c:v>
                </c:pt>
                <c:pt idx="4">
                  <c:v>700</c:v>
                </c:pt>
                <c:pt idx="5">
                  <c:v>718</c:v>
                </c:pt>
              </c:numCache>
            </c:numRef>
          </c:val>
        </c:ser>
        <c:shape val="pyramid"/>
        <c:axId val="72612096"/>
        <c:axId val="52523008"/>
        <c:axId val="0"/>
      </c:bar3DChart>
      <c:catAx>
        <c:axId val="726120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523008"/>
        <c:crosses val="autoZero"/>
        <c:auto val="1"/>
        <c:lblAlgn val="ctr"/>
        <c:lblOffset val="100"/>
      </c:catAx>
      <c:valAx>
        <c:axId val="525230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61209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3568075117371221"/>
          <c:y val="0.4407158836689038"/>
          <c:w val="0.15095909886264344"/>
          <c:h val="0.1444298152680435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412466215010081E-2"/>
          <c:y val="6.7307448750098323E-2"/>
          <c:w val="0.82517071382941165"/>
          <c:h val="0.712788078640288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1, млн.руб.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7726486892720979E-2"/>
                  <c:y val="3.677981173151811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4.8929321146122173E-3"/>
                  <c:y val="2.189677629219613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751260796877566E-2"/>
                  <c:y val="2.0603113722322007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4113679379642983E-2"/>
                  <c:y val="3.35185755480276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6183351137099443E-2"/>
                  <c:y val="4.5145874077955013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7940751086911583E-2"/>
                  <c:y val="4.989091439929933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136.19999999999999</c:v>
                </c:pt>
                <c:pt idx="1">
                  <c:v>142.1</c:v>
                </c:pt>
                <c:pt idx="2">
                  <c:v>148.5</c:v>
                </c:pt>
                <c:pt idx="3">
                  <c:v>155</c:v>
                </c:pt>
                <c:pt idx="4">
                  <c:v>165</c:v>
                </c:pt>
                <c:pt idx="5">
                  <c:v>178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2, млн.руб.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1202705829986412E-2"/>
                  <c:y val="5.7142457195650177E-2"/>
                </c:manualLayout>
              </c:layout>
              <c:showVal val="1"/>
            </c:dLbl>
            <c:dLbl>
              <c:idx val="4"/>
              <c:layout>
                <c:manualLayout>
                  <c:x val="2.6095637944598654E-2"/>
                  <c:y val="7.618994292753356E-2"/>
                </c:manualLayout>
              </c:layout>
              <c:showVal val="1"/>
            </c:dLbl>
            <c:dLbl>
              <c:idx val="5"/>
              <c:layout>
                <c:manualLayout>
                  <c:x val="2.1202705829986412E-2"/>
                  <c:y val="5.714245719565017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3" formatCode="0.00">
                  <c:v>156</c:v>
                </c:pt>
                <c:pt idx="4" formatCode="0.00">
                  <c:v>168</c:v>
                </c:pt>
                <c:pt idx="5" formatCode="0.00">
                  <c:v>183</c:v>
                </c:pt>
              </c:numCache>
            </c:numRef>
          </c:val>
        </c:ser>
        <c:axId val="79176448"/>
        <c:axId val="79177984"/>
      </c:barChart>
      <c:lineChart>
        <c:grouping val="stacked"/>
        <c:ser>
          <c:idx val="2"/>
          <c:order val="2"/>
          <c:tx>
            <c:strRef>
              <c:f>Лист1!$D$1</c:f>
              <c:strCache>
                <c:ptCount val="1"/>
                <c:pt idx="0">
                  <c:v>ввод в действие жилых домов, тыс.кв.м</c:v>
                </c:pt>
              </c:strCache>
            </c:strRef>
          </c:tx>
          <c:spPr>
            <a:ln w="57150" cap="flat" cmpd="sng" algn="ctr">
              <a:solidFill>
                <a:srgbClr val="FF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pPr>
              <a:solidFill>
                <a:schemeClr val="dk1"/>
              </a:solidFill>
              <a:ln w="5715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Lbl>
              <c:idx val="5"/>
              <c:layout>
                <c:manualLayout>
                  <c:x val="-7.1787533219926952E-2"/>
                  <c:y val="-4.30684816270919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Лист1!$D$2:$D$7</c:f>
              <c:numCache>
                <c:formatCode>0.00</c:formatCode>
                <c:ptCount val="6"/>
                <c:pt idx="0">
                  <c:v>10.120000000000001</c:v>
                </c:pt>
                <c:pt idx="1">
                  <c:v>11.139999999999999</c:v>
                </c:pt>
                <c:pt idx="2">
                  <c:v>12.4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</c:numCache>
            </c:numRef>
          </c:val>
        </c:ser>
        <c:marker val="1"/>
        <c:axId val="79193600"/>
        <c:axId val="79192064"/>
      </c:lineChart>
      <c:catAx>
        <c:axId val="791764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177984"/>
        <c:crosses val="autoZero"/>
        <c:auto val="1"/>
        <c:lblAlgn val="ctr"/>
        <c:lblOffset val="100"/>
      </c:catAx>
      <c:valAx>
        <c:axId val="79177984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176448"/>
        <c:crosses val="autoZero"/>
        <c:crossBetween val="between"/>
      </c:valAx>
      <c:valAx>
        <c:axId val="79192064"/>
        <c:scaling>
          <c:orientation val="minMax"/>
        </c:scaling>
        <c:axPos val="r"/>
        <c:numFmt formatCode="0.00" sourceLinked="1"/>
        <c:tickLblPos val="nextTo"/>
        <c:crossAx val="79193600"/>
        <c:crosses val="max"/>
        <c:crossBetween val="between"/>
      </c:valAx>
      <c:catAx>
        <c:axId val="79193600"/>
        <c:scaling>
          <c:orientation val="minMax"/>
        </c:scaling>
        <c:delete val="1"/>
        <c:axPos val="b"/>
        <c:tickLblPos val="none"/>
        <c:crossAx val="7919206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7.5564790512297073E-2"/>
          <c:y val="0.86846336283610559"/>
          <c:w val="0.47871638741851225"/>
          <c:h val="0.13153663716389441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575777173884412E-2"/>
          <c:y val="3.7678011577098852E-2"/>
          <c:w val="0.76923913284825762"/>
          <c:h val="0.664111170658809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1, млн.руб.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532556323254986E-3"/>
                  <c:y val="2.4711904695246888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5248674761138424E-2"/>
                  <c:y val="7.248676508034275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2260450586039888E-2"/>
                  <c:y val="0.10196787357402157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0770612761874054E-2"/>
                  <c:y val="5.7849030594628583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8380056591150665E-2"/>
                  <c:y val="1.208340499054123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7.6627816162749274E-3"/>
                  <c:y val="1.144298952538262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5103.9000000000005</c:v>
                </c:pt>
                <c:pt idx="1">
                  <c:v>5767.8</c:v>
                </c:pt>
                <c:pt idx="2">
                  <c:v>6337.4</c:v>
                </c:pt>
                <c:pt idx="3">
                  <c:v>6964</c:v>
                </c:pt>
                <c:pt idx="4">
                  <c:v>7532</c:v>
                </c:pt>
                <c:pt idx="5">
                  <c:v>8186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2, млн.руб.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4.5976689697649585E-3"/>
                  <c:y val="-4.4145839415863563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6.1515845425645175E-3"/>
                  <c:y val="2.7141417332912257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535742109627748E-2"/>
                  <c:y val="4.2042783685887182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3">
                  <c:v>6985</c:v>
                </c:pt>
                <c:pt idx="4">
                  <c:v>7584</c:v>
                </c:pt>
                <c:pt idx="5">
                  <c:v>8266</c:v>
                </c:pt>
              </c:numCache>
            </c:numRef>
          </c:val>
        </c:ser>
        <c:axId val="79456896"/>
        <c:axId val="79479552"/>
      </c:bar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 потребительских цен в РФ, %</c:v>
                </c:pt>
              </c:strCache>
            </c:strRef>
          </c:tx>
          <c:spPr>
            <a:ln w="57150" cap="flat" cmpd="sng" algn="ctr">
              <a:solidFill>
                <a:srgbClr val="FF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pPr>
              <a:solidFill>
                <a:schemeClr val="dk1"/>
              </a:solidFill>
              <a:ln w="57150" cap="flat" cmpd="sng" algn="ctr">
                <a:solidFill>
                  <a:srgbClr val="FF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Lbl>
              <c:idx val="1"/>
              <c:layout>
                <c:manualLayout>
                  <c:x val="-3.9846464404629682E-2"/>
                  <c:y val="4.65605206779371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8390675879059827E-2"/>
                  <c:y val="-5.29096825885649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104,7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5"/>
              <c:layout>
                <c:manualLayout>
                  <c:x val="-9.1953379395299864E-3"/>
                  <c:y val="1.9047485731883466E-2"/>
                </c:manualLayout>
              </c:layout>
              <c:dLblPos val="r"/>
              <c:showVal val="1"/>
            </c:dLbl>
            <c:dLblPos val="r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105.1</c:v>
                </c:pt>
                <c:pt idx="1">
                  <c:v>106.5</c:v>
                </c:pt>
                <c:pt idx="2">
                  <c:v>107.5</c:v>
                </c:pt>
                <c:pt idx="3">
                  <c:v>105.5</c:v>
                </c:pt>
                <c:pt idx="4">
                  <c:v>104.5</c:v>
                </c:pt>
                <c:pt idx="5">
                  <c:v>104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индекс потребительских цен в СК, %</c:v>
                </c:pt>
              </c:strCache>
            </c:strRef>
          </c:tx>
          <c:spPr>
            <a:ln w="762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pPr>
              <a:gradFill rotWithShape="1">
                <a:gsLst>
                  <a:gs pos="0">
                    <a:schemeClr val="dk1">
                      <a:shade val="51000"/>
                      <a:satMod val="130000"/>
                    </a:schemeClr>
                  </a:gs>
                  <a:gs pos="80000">
                    <a:schemeClr val="dk1">
                      <a:shade val="93000"/>
                      <a:satMod val="130000"/>
                    </a:schemeClr>
                  </a:gs>
                  <a:gs pos="100000">
                    <a:schemeClr val="dk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76200" cap="flat" cmpd="sng" algn="ctr">
                <a:solidFill>
                  <a:schemeClr val="dk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Lbl>
              <c:idx val="1"/>
              <c:layout>
                <c:manualLayout>
                  <c:x val="6.1302252930199534E-3"/>
                  <c:y val="-2.5396647642511191E-2"/>
                </c:manualLayout>
              </c:layout>
              <c:dLblPos val="l"/>
              <c:showVal val="1"/>
            </c:dLbl>
            <c:dLbl>
              <c:idx val="2"/>
              <c:layout>
                <c:manualLayout>
                  <c:x val="7.0497590869729579E-2"/>
                  <c:y val="-4.23277460708519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dLblPos val="l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105</a:t>
                    </a:r>
                    <a:r>
                      <a:rPr lang="ru-RU" smtClean="0"/>
                      <a:t>,1</a:t>
                    </a:r>
                    <a:endParaRPr lang="en-US"/>
                  </a:p>
                </c:rich>
              </c:tx>
              <c:dLblPos val="l"/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6.2834809253454402E-2"/>
                  <c:y val="-4.02113587673091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104,4</a:t>
                    </a:r>
                    <a:endParaRPr lang="en-US" dirty="0"/>
                  </a:p>
                </c:rich>
              </c:tx>
              <c:dLblPos val="l"/>
              <c:showVal val="1"/>
            </c:dLbl>
            <c:dLblPos val="l"/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106</c:v>
                </c:pt>
                <c:pt idx="1">
                  <c:v>106.7</c:v>
                </c:pt>
                <c:pt idx="2">
                  <c:v>106</c:v>
                </c:pt>
                <c:pt idx="3">
                  <c:v>105</c:v>
                </c:pt>
                <c:pt idx="4">
                  <c:v>104.5</c:v>
                </c:pt>
                <c:pt idx="5">
                  <c:v>104.3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индекс потребительских цен в Георгиевске,%</c:v>
                </c:pt>
              </c:strCache>
            </c:strRef>
          </c:tx>
          <c:spPr>
            <a:ln w="19050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9050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106</c:v>
                </c:pt>
                <c:pt idx="1">
                  <c:v>106.7</c:v>
                </c:pt>
                <c:pt idx="2">
                  <c:v>106</c:v>
                </c:pt>
                <c:pt idx="3">
                  <c:v>105</c:v>
                </c:pt>
                <c:pt idx="4">
                  <c:v>104.5</c:v>
                </c:pt>
                <c:pt idx="5">
                  <c:v>104.3</c:v>
                </c:pt>
              </c:numCache>
            </c:numRef>
          </c:val>
        </c:ser>
        <c:marker val="1"/>
        <c:axId val="79486976"/>
        <c:axId val="79481088"/>
      </c:lineChart>
      <c:catAx>
        <c:axId val="794568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479552"/>
        <c:crosses val="autoZero"/>
        <c:auto val="1"/>
        <c:lblAlgn val="ctr"/>
        <c:lblOffset val="100"/>
      </c:catAx>
      <c:valAx>
        <c:axId val="794795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456896"/>
        <c:crosses val="autoZero"/>
        <c:crossBetween val="between"/>
      </c:valAx>
      <c:valAx>
        <c:axId val="79481088"/>
        <c:scaling>
          <c:orientation val="minMax"/>
        </c:scaling>
        <c:axPos val="r"/>
        <c:numFmt formatCode="General" sourceLinked="1"/>
        <c:tickLblPos val="nextTo"/>
        <c:crossAx val="79486976"/>
        <c:crosses val="max"/>
        <c:crossBetween val="between"/>
      </c:valAx>
      <c:catAx>
        <c:axId val="79486976"/>
        <c:scaling>
          <c:orientation val="minMax"/>
        </c:scaling>
        <c:delete val="1"/>
        <c:axPos val="b"/>
        <c:tickLblPos val="none"/>
        <c:crossAx val="7948108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5.1142069759612239E-2"/>
          <c:y val="0.80920451833691287"/>
          <c:w val="0.88860916512866439"/>
          <c:h val="0.190745821551555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37E-2"/>
          <c:y val="3.7678011577098852E-2"/>
          <c:w val="0.78123805304758664"/>
          <c:h val="0.83281045707936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5561293030360733E-3"/>
                  <c:y val="7.9940217122109122E-3"/>
                </c:manualLayout>
              </c:layout>
              <c:showVal val="1"/>
            </c:dLbl>
            <c:dLbl>
              <c:idx val="1"/>
              <c:layout>
                <c:manualLayout>
                  <c:x val="7.4760716006762387E-3"/>
                  <c:y val="9.0230653656281894E-3"/>
                </c:manualLayout>
              </c:layout>
              <c:showVal val="1"/>
            </c:dLbl>
            <c:dLbl>
              <c:idx val="2"/>
              <c:layout>
                <c:manualLayout>
                  <c:x val="4.6134035532379419E-3"/>
                  <c:y val="1.4452912728340366E-2"/>
                </c:manualLayout>
              </c:layout>
              <c:showVal val="1"/>
            </c:dLbl>
            <c:dLbl>
              <c:idx val="3"/>
              <c:layout>
                <c:manualLayout>
                  <c:x val="-1.226045058603988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1351.1</c:v>
                </c:pt>
                <c:pt idx="1">
                  <c:v>1560</c:v>
                </c:pt>
                <c:pt idx="2">
                  <c:v>1697</c:v>
                </c:pt>
                <c:pt idx="3">
                  <c:v>1820</c:v>
                </c:pt>
                <c:pt idx="4">
                  <c:v>1948</c:v>
                </c:pt>
                <c:pt idx="5">
                  <c:v>2083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3"/>
              <c:layout>
                <c:manualLayout>
                  <c:x val="2.298834484882491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3214443890127803E-2"/>
                  <c:y val="2.9044274263905281E-3"/>
                </c:manualLayout>
              </c:layout>
              <c:showVal val="1"/>
            </c:dLbl>
            <c:dLbl>
              <c:idx val="5"/>
              <c:layout>
                <c:manualLayout>
                  <c:x val="3.371623911160968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3">
                  <c:v>1822</c:v>
                </c:pt>
                <c:pt idx="4">
                  <c:v>1954</c:v>
                </c:pt>
                <c:pt idx="5">
                  <c:v>2097</c:v>
                </c:pt>
              </c:numCache>
            </c:numRef>
          </c:val>
        </c:ser>
        <c:shape val="box"/>
        <c:axId val="79541760"/>
        <c:axId val="79543680"/>
        <c:axId val="0"/>
      </c:bar3DChart>
      <c:catAx>
        <c:axId val="795417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43680"/>
        <c:crosses val="autoZero"/>
        <c:auto val="1"/>
        <c:lblAlgn val="ctr"/>
        <c:lblOffset val="100"/>
      </c:catAx>
      <c:valAx>
        <c:axId val="795436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4176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3568075117371232"/>
          <c:y val="0.4407158836689038"/>
          <c:w val="0.14914602572355437"/>
          <c:h val="0.1173124121974869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575777173884398E-2"/>
          <c:y val="3.7678011577098852E-2"/>
          <c:w val="0.78123805304758664"/>
          <c:h val="0.832810457079367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6.1301554136420303E-3"/>
                  <c:y val="-3.4017304587589327E-3"/>
                </c:manualLayout>
              </c:layout>
              <c:showVal val="1"/>
            </c:dLbl>
            <c:dLbl>
              <c:idx val="1"/>
              <c:layout>
                <c:manualLayout>
                  <c:x val="7.4760716006762387E-3"/>
                  <c:y val="2.1855063849521008E-3"/>
                </c:manualLayout>
              </c:layout>
              <c:showVal val="1"/>
            </c:dLbl>
            <c:dLbl>
              <c:idx val="2"/>
              <c:layout>
                <c:manualLayout>
                  <c:x val="4.6134035532379419E-3"/>
                  <c:y val="3.0569810938802242E-3"/>
                </c:manualLayout>
              </c:layout>
              <c:showVal val="1"/>
            </c:dLbl>
            <c:dLbl>
              <c:idx val="3"/>
              <c:layout>
                <c:manualLayout>
                  <c:x val="-1.226045058603988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2039.41</c:v>
                </c:pt>
                <c:pt idx="1">
                  <c:v>2261</c:v>
                </c:pt>
                <c:pt idx="2">
                  <c:v>2533</c:v>
                </c:pt>
                <c:pt idx="3">
                  <c:v>2820</c:v>
                </c:pt>
                <c:pt idx="4">
                  <c:v>3165</c:v>
                </c:pt>
                <c:pt idx="5">
                  <c:v>3526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вариант 2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3"/>
              <c:layout>
                <c:manualLayout>
                  <c:x val="2.2988344848824914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3214443890127803E-2"/>
                  <c:y val="2.9044274263905281E-3"/>
                </c:manualLayout>
              </c:layout>
              <c:showVal val="1"/>
            </c:dLbl>
            <c:dLbl>
              <c:idx val="5"/>
              <c:layout>
                <c:manualLayout>
                  <c:x val="3.371623911160968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2012 год (отчет)</c:v>
                </c:pt>
                <c:pt idx="1">
                  <c:v>2013 год (отчет)</c:v>
                </c:pt>
                <c:pt idx="2">
                  <c:v>2014 год (оценка)</c:v>
                </c:pt>
                <c:pt idx="3">
                  <c:v>2015 год (прогноз)</c:v>
                </c:pt>
                <c:pt idx="4">
                  <c:v>2016 год (прогноз)</c:v>
                </c:pt>
                <c:pt idx="5">
                  <c:v>2017 год (прогноз)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3">
                  <c:v>2838</c:v>
                </c:pt>
                <c:pt idx="4">
                  <c:v>3210</c:v>
                </c:pt>
                <c:pt idx="5">
                  <c:v>3586</c:v>
                </c:pt>
              </c:numCache>
            </c:numRef>
          </c:val>
        </c:ser>
        <c:shape val="cylinder"/>
        <c:axId val="81873152"/>
        <c:axId val="81918208"/>
        <c:axId val="0"/>
      </c:bar3DChart>
      <c:catAx>
        <c:axId val="81873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918208"/>
        <c:crosses val="autoZero"/>
        <c:auto val="1"/>
        <c:lblAlgn val="ctr"/>
        <c:lblOffset val="100"/>
      </c:catAx>
      <c:valAx>
        <c:axId val="81918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87315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3568075117371243"/>
          <c:y val="0.4407158836689038"/>
          <c:w val="0.14914602572355437"/>
          <c:h val="0.1173124121974869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>
        <c:manualLayout>
          <c:layoutTarget val="inner"/>
          <c:xMode val="edge"/>
          <c:yMode val="edge"/>
          <c:x val="1.7777653349758123E-2"/>
          <c:y val="2.7777777777778435E-2"/>
          <c:w val="0.96444469330049398"/>
          <c:h val="0.89814814814815414"/>
        </c:manualLayout>
      </c:layout>
      <c:lineChart>
        <c:grouping val="standard"/>
        <c:marker val="1"/>
        <c:axId val="34724480"/>
        <c:axId val="34825728"/>
      </c:lineChart>
      <c:catAx>
        <c:axId val="34724480"/>
        <c:scaling>
          <c:orientation val="minMax"/>
        </c:scaling>
        <c:delete val="1"/>
        <c:axPos val="b"/>
        <c:numFmt formatCode="General" sourceLinked="1"/>
        <c:tickLblPos val="none"/>
        <c:crossAx val="34825728"/>
        <c:crosses val="autoZero"/>
        <c:auto val="1"/>
        <c:lblAlgn val="ctr"/>
        <c:lblOffset val="100"/>
      </c:catAx>
      <c:valAx>
        <c:axId val="34825728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34724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7204180661056105E-2"/>
          <c:y val="5.5773030116887522E-2"/>
          <c:w val="0.84480237318351936"/>
          <c:h val="0.78315627043112668"/>
        </c:manualLayout>
      </c:layout>
      <c:barChart>
        <c:barDir val="col"/>
        <c:grouping val="stacked"/>
        <c:ser>
          <c:idx val="2"/>
          <c:order val="0"/>
          <c:tx>
            <c:v>Малые</c:v>
          </c:tx>
          <c:spPr>
            <a:gradFill>
              <a:gsLst>
                <a:gs pos="0">
                  <a:srgbClr val="FFFFC1"/>
                </a:gs>
                <a:gs pos="50000">
                  <a:srgbClr val="FFFF00"/>
                </a:gs>
                <a:gs pos="100000">
                  <a:srgbClr val="737000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570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572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Лист1!$E$75:$E$77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Лист1!$G$75:$G$77</c:f>
              <c:numCache>
                <c:formatCode>General</c:formatCode>
                <c:ptCount val="3"/>
                <c:pt idx="0">
                  <c:v>21995</c:v>
                </c:pt>
                <c:pt idx="1">
                  <c:v>22734</c:v>
                </c:pt>
                <c:pt idx="2">
                  <c:v>22800</c:v>
                </c:pt>
              </c:numCache>
            </c:numRef>
          </c:val>
        </c:ser>
        <c:ser>
          <c:idx val="1"/>
          <c:order val="1"/>
          <c:tx>
            <c:v>Средние</c:v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Лист1!$E$75:$E$77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Лист1!$F$75:$F$77</c:f>
              <c:numCache>
                <c:formatCode>General</c:formatCode>
                <c:ptCount val="3"/>
                <c:pt idx="0">
                  <c:v>288</c:v>
                </c:pt>
                <c:pt idx="1">
                  <c:v>281</c:v>
                </c:pt>
                <c:pt idx="2">
                  <c:v>281</c:v>
                </c:pt>
              </c:numCache>
            </c:numRef>
          </c:val>
        </c:ser>
        <c:ser>
          <c:idx val="3"/>
          <c:order val="2"/>
          <c:tx>
            <c:v>ИП</c:v>
          </c:tx>
          <c:spPr>
            <a:gradFill>
              <a:gsLst>
                <a:gs pos="0">
                  <a:srgbClr val="01A3A7"/>
                </a:gs>
                <a:gs pos="50000">
                  <a:srgbClr val="BCF3F4"/>
                </a:gs>
                <a:gs pos="100000">
                  <a:srgbClr val="CBF7FD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2411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2122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2147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Лист1!$E$75:$E$77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Лист1!$H$75:$H$77</c:f>
              <c:numCache>
                <c:formatCode>General</c:formatCode>
                <c:ptCount val="3"/>
                <c:pt idx="0">
                  <c:v>98035</c:v>
                </c:pt>
                <c:pt idx="1">
                  <c:v>85293</c:v>
                </c:pt>
                <c:pt idx="2">
                  <c:v>87575</c:v>
                </c:pt>
              </c:numCache>
            </c:numRef>
          </c:val>
        </c:ser>
        <c:overlap val="100"/>
        <c:axId val="35691136"/>
        <c:axId val="35701120"/>
      </c:barChart>
      <c:catAx>
        <c:axId val="35691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5701120"/>
        <c:crosses val="autoZero"/>
        <c:auto val="1"/>
        <c:lblAlgn val="ctr"/>
        <c:lblOffset val="100"/>
      </c:catAx>
      <c:valAx>
        <c:axId val="35701120"/>
        <c:scaling>
          <c:orientation val="minMax"/>
          <c:max val="121000"/>
          <c:min val="0"/>
        </c:scaling>
        <c:delete val="1"/>
        <c:axPos val="l"/>
        <c:numFmt formatCode="General" sourceLinked="1"/>
        <c:tickLblPos val="none"/>
        <c:crossAx val="35691136"/>
        <c:crosses val="autoZero"/>
        <c:crossBetween val="between"/>
        <c:majorUnit val="20000"/>
      </c:valAx>
      <c:spPr>
        <a:noFill/>
      </c:spPr>
    </c:plotArea>
    <c:legend>
      <c:legendPos val="r"/>
      <c:layout>
        <c:manualLayout>
          <c:xMode val="edge"/>
          <c:yMode val="edge"/>
          <c:x val="0.8380640690912603"/>
          <c:y val="0.27612206169178038"/>
          <c:w val="0.13756334163890371"/>
          <c:h val="0.3919828464995614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D332A-1B29-466F-90B1-A449A92714B0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BEC2F1-459A-4B5C-A7B9-B64E134C786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0" lang="ru-RU" sz="3200" b="0" i="0" u="none" strike="noStrike" cap="none" spc="0" normalizeH="0" baseline="0" noProof="0" dirty="0" smtClean="0">
              <a:ln/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ВАРИАНТЫ РАЗРАБОТКИ ПРОГНОЗА</a:t>
          </a:r>
          <a:endParaRPr lang="ru-RU" sz="3200" dirty="0">
            <a:solidFill>
              <a:schemeClr val="bg2">
                <a:lumMod val="10000"/>
              </a:schemeClr>
            </a:solidFill>
          </a:endParaRPr>
        </a:p>
      </dgm:t>
    </dgm:pt>
    <dgm:pt modelId="{0397AEA8-1CC0-4B39-8E93-3FC5CAA42689}" type="parTrans" cxnId="{D6453080-61EF-4A76-8A7D-C2457BCB5146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E88E3EA-6765-484A-BE93-C6DC62F0008B}" type="sibTrans" cxnId="{D6453080-61EF-4A76-8A7D-C2457BCB5146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3C2726C5-493C-4D8D-8F4D-D3DDEBE35D99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2">
                  <a:lumMod val="10000"/>
                </a:schemeClr>
              </a:solidFill>
            </a:rPr>
            <a:t>Консервативный</a:t>
          </a:r>
          <a:endParaRPr lang="ru-RU" sz="2800" dirty="0">
            <a:solidFill>
              <a:schemeClr val="bg2">
                <a:lumMod val="10000"/>
              </a:schemeClr>
            </a:solidFill>
          </a:endParaRPr>
        </a:p>
      </dgm:t>
    </dgm:pt>
    <dgm:pt modelId="{41ACD668-2339-4F70-92A8-4779F9FE60F6}" type="parTrans" cxnId="{10B834A8-0BC0-4DED-A285-BC8202AD6782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2223083B-8ED7-432E-A960-4BFDA08D55B2}" type="sibTrans" cxnId="{10B834A8-0BC0-4DED-A285-BC8202AD6782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D04A9015-1E70-4E15-A107-6A5960A25CE1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2">
                  <a:lumMod val="10000"/>
                </a:schemeClr>
              </a:solidFill>
            </a:rPr>
            <a:t>Умеренно-оптимистичный</a:t>
          </a:r>
          <a:endParaRPr lang="ru-RU" sz="2800" dirty="0">
            <a:solidFill>
              <a:schemeClr val="bg2">
                <a:lumMod val="10000"/>
              </a:schemeClr>
            </a:solidFill>
          </a:endParaRPr>
        </a:p>
      </dgm:t>
    </dgm:pt>
    <dgm:pt modelId="{9515CA3C-22B7-447E-9518-EE65AF807A5A}" type="parTrans" cxnId="{039BF95D-183C-4BBD-91A3-1898C5FD8785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3CED867F-AC3C-4560-AF64-328A2E58ACC5}" type="sibTrans" cxnId="{039BF95D-183C-4BBD-91A3-1898C5FD8785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8275A7B-30A2-43BC-A2A5-C1517DE4EB5F}">
      <dgm:prSet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Консервативная инвестиционная политика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ADD8AFBD-196F-45A7-8A7E-473471772B34}" type="parTrans" cxnId="{9D2E45CF-CD73-4499-9C90-DD97A6CC1F32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DE52E65D-DF95-4360-A12F-40A16A3B1B91}" type="sibTrans" cxnId="{9D2E45CF-CD73-4499-9C90-DD97A6CC1F32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8B83F318-EC72-4341-9181-CFBE54341731}">
      <dgm:prSet custT="1"/>
      <dgm:spPr/>
      <dgm:t>
        <a:bodyPr/>
        <a:lstStyle/>
        <a:p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Создание условий для более устойчивого долгосрочного роста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D162C8C1-E95F-4197-9EA0-F47C841D7F14}" type="parTrans" cxnId="{A817959D-5799-4534-B1DF-DFE7227B2054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B49048D0-704A-4DCB-889D-B7E812868428}" type="sibTrans" cxnId="{A817959D-5799-4534-B1DF-DFE7227B2054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443A9DB9-A90A-47BD-BA38-7D259C663071}" type="pres">
      <dgm:prSet presAssocID="{2B9D332A-1B29-466F-90B1-A449A92714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06DAC1-7297-4EB2-9859-223C4F459B83}" type="pres">
      <dgm:prSet presAssocID="{76BEC2F1-459A-4B5C-A7B9-B64E134C7863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E35F039-EFD8-4D39-B07D-28782322648A}" type="pres">
      <dgm:prSet presAssocID="{76BEC2F1-459A-4B5C-A7B9-B64E134C7863}" presName="rootComposite1" presStyleCnt="0"/>
      <dgm:spPr/>
      <dgm:t>
        <a:bodyPr/>
        <a:lstStyle/>
        <a:p>
          <a:endParaRPr lang="ru-RU"/>
        </a:p>
      </dgm:t>
    </dgm:pt>
    <dgm:pt modelId="{BADB3E2B-89C0-4D5B-B33B-C85FD7FB1E57}" type="pres">
      <dgm:prSet presAssocID="{76BEC2F1-459A-4B5C-A7B9-B64E134C7863}" presName="rootText1" presStyleLbl="node0" presStyleIdx="0" presStyleCnt="1" custScaleX="317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AEDEF0-2429-4357-A5BB-5FC47504507A}" type="pres">
      <dgm:prSet presAssocID="{76BEC2F1-459A-4B5C-A7B9-B64E134C786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2112D00-F10A-4C6A-849A-D66B7A3C6E00}" type="pres">
      <dgm:prSet presAssocID="{76BEC2F1-459A-4B5C-A7B9-B64E134C7863}" presName="hierChild2" presStyleCnt="0"/>
      <dgm:spPr/>
      <dgm:t>
        <a:bodyPr/>
        <a:lstStyle/>
        <a:p>
          <a:endParaRPr lang="ru-RU"/>
        </a:p>
      </dgm:t>
    </dgm:pt>
    <dgm:pt modelId="{FBBA7018-0C1E-42B3-8F19-21D6AA95640E}" type="pres">
      <dgm:prSet presAssocID="{41ACD668-2339-4F70-92A8-4779F9FE60F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724696E-B2B3-4DCC-8B3F-27260040A322}" type="pres">
      <dgm:prSet presAssocID="{3C2726C5-493C-4D8D-8F4D-D3DDEBE35D99}" presName="hierRoot2" presStyleCnt="0">
        <dgm:presLayoutVars>
          <dgm:hierBranch val="r"/>
        </dgm:presLayoutVars>
      </dgm:prSet>
      <dgm:spPr/>
      <dgm:t>
        <a:bodyPr/>
        <a:lstStyle/>
        <a:p>
          <a:endParaRPr lang="ru-RU"/>
        </a:p>
      </dgm:t>
    </dgm:pt>
    <dgm:pt modelId="{6AEBD302-F4A4-487B-8126-4A2893685CF2}" type="pres">
      <dgm:prSet presAssocID="{3C2726C5-493C-4D8D-8F4D-D3DDEBE35D99}" presName="rootComposite" presStyleCnt="0"/>
      <dgm:spPr/>
      <dgm:t>
        <a:bodyPr/>
        <a:lstStyle/>
        <a:p>
          <a:endParaRPr lang="ru-RU"/>
        </a:p>
      </dgm:t>
    </dgm:pt>
    <dgm:pt modelId="{D6407A75-0002-4071-8A4B-FAAD923E8068}" type="pres">
      <dgm:prSet presAssocID="{3C2726C5-493C-4D8D-8F4D-D3DDEBE35D99}" presName="rootText" presStyleLbl="node2" presStyleIdx="0" presStyleCnt="2" custScaleX="127242" custLinFactNeighborX="0" custLinFactNeighborY="-19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854D33-0960-4B9D-B1AA-6346659059EB}" type="pres">
      <dgm:prSet presAssocID="{3C2726C5-493C-4D8D-8F4D-D3DDEBE35D99}" presName="rootConnector" presStyleLbl="node2" presStyleIdx="0" presStyleCnt="2"/>
      <dgm:spPr/>
      <dgm:t>
        <a:bodyPr/>
        <a:lstStyle/>
        <a:p>
          <a:endParaRPr lang="ru-RU"/>
        </a:p>
      </dgm:t>
    </dgm:pt>
    <dgm:pt modelId="{5EA54D81-FD44-4FBB-8023-912CB9D16681}" type="pres">
      <dgm:prSet presAssocID="{3C2726C5-493C-4D8D-8F4D-D3DDEBE35D99}" presName="hierChild4" presStyleCnt="0"/>
      <dgm:spPr/>
      <dgm:t>
        <a:bodyPr/>
        <a:lstStyle/>
        <a:p>
          <a:endParaRPr lang="ru-RU"/>
        </a:p>
      </dgm:t>
    </dgm:pt>
    <dgm:pt modelId="{33F24B7E-3747-4F09-8C66-23907942FE05}" type="pres">
      <dgm:prSet presAssocID="{ADD8AFBD-196F-45A7-8A7E-473471772B34}" presName="Name50" presStyleLbl="parChTrans1D3" presStyleIdx="0" presStyleCnt="2"/>
      <dgm:spPr/>
      <dgm:t>
        <a:bodyPr/>
        <a:lstStyle/>
        <a:p>
          <a:endParaRPr lang="ru-RU"/>
        </a:p>
      </dgm:t>
    </dgm:pt>
    <dgm:pt modelId="{3CE9FB31-0BF2-4543-872E-A131A962D0FF}" type="pres">
      <dgm:prSet presAssocID="{58275A7B-30A2-43BC-A2A5-C1517DE4EB5F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05EF8C-4409-458A-8C65-CDD3C07883D5}" type="pres">
      <dgm:prSet presAssocID="{58275A7B-30A2-43BC-A2A5-C1517DE4EB5F}" presName="rootComposite" presStyleCnt="0"/>
      <dgm:spPr/>
      <dgm:t>
        <a:bodyPr/>
        <a:lstStyle/>
        <a:p>
          <a:endParaRPr lang="ru-RU"/>
        </a:p>
      </dgm:t>
    </dgm:pt>
    <dgm:pt modelId="{87AC64A8-2351-4B45-A8CF-1EB3BCFFF39C}" type="pres">
      <dgm:prSet presAssocID="{58275A7B-30A2-43BC-A2A5-C1517DE4EB5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F7C9F-8405-451E-BEE3-410A429ABB97}" type="pres">
      <dgm:prSet presAssocID="{58275A7B-30A2-43BC-A2A5-C1517DE4EB5F}" presName="rootConnector" presStyleLbl="node3" presStyleIdx="0" presStyleCnt="2"/>
      <dgm:spPr/>
      <dgm:t>
        <a:bodyPr/>
        <a:lstStyle/>
        <a:p>
          <a:endParaRPr lang="ru-RU"/>
        </a:p>
      </dgm:t>
    </dgm:pt>
    <dgm:pt modelId="{111B8E43-C27D-452E-9ADF-E5AD48F63D27}" type="pres">
      <dgm:prSet presAssocID="{58275A7B-30A2-43BC-A2A5-C1517DE4EB5F}" presName="hierChild4" presStyleCnt="0"/>
      <dgm:spPr/>
      <dgm:t>
        <a:bodyPr/>
        <a:lstStyle/>
        <a:p>
          <a:endParaRPr lang="ru-RU"/>
        </a:p>
      </dgm:t>
    </dgm:pt>
    <dgm:pt modelId="{E22E4F38-F899-4BE5-A587-337319C9A938}" type="pres">
      <dgm:prSet presAssocID="{58275A7B-30A2-43BC-A2A5-C1517DE4EB5F}" presName="hierChild5" presStyleCnt="0"/>
      <dgm:spPr/>
      <dgm:t>
        <a:bodyPr/>
        <a:lstStyle/>
        <a:p>
          <a:endParaRPr lang="ru-RU"/>
        </a:p>
      </dgm:t>
    </dgm:pt>
    <dgm:pt modelId="{F7B2AA9C-DF38-44B7-96AF-324EF3D4B7B2}" type="pres">
      <dgm:prSet presAssocID="{3C2726C5-493C-4D8D-8F4D-D3DDEBE35D99}" presName="hierChild5" presStyleCnt="0"/>
      <dgm:spPr/>
      <dgm:t>
        <a:bodyPr/>
        <a:lstStyle/>
        <a:p>
          <a:endParaRPr lang="ru-RU"/>
        </a:p>
      </dgm:t>
    </dgm:pt>
    <dgm:pt modelId="{30DB93AB-3180-47D0-A07A-D2F02D337308}" type="pres">
      <dgm:prSet presAssocID="{9515CA3C-22B7-447E-9518-EE65AF807A5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1EED036-D1A9-4241-AD58-BEB9103BD8BF}" type="pres">
      <dgm:prSet presAssocID="{D04A9015-1E70-4E15-A107-6A5960A25CE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64FF3D9-381C-431A-98B8-C14ABE6BD8CC}" type="pres">
      <dgm:prSet presAssocID="{D04A9015-1E70-4E15-A107-6A5960A25CE1}" presName="rootComposite" presStyleCnt="0"/>
      <dgm:spPr/>
      <dgm:t>
        <a:bodyPr/>
        <a:lstStyle/>
        <a:p>
          <a:endParaRPr lang="ru-RU"/>
        </a:p>
      </dgm:t>
    </dgm:pt>
    <dgm:pt modelId="{8EB55B54-76B4-4726-8F33-20167600B260}" type="pres">
      <dgm:prSet presAssocID="{D04A9015-1E70-4E15-A107-6A5960A25CE1}" presName="rootText" presStyleLbl="node2" presStyleIdx="1" presStyleCnt="2" custScaleX="1288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BE32AF-EB83-485C-BA60-682FAC5877EC}" type="pres">
      <dgm:prSet presAssocID="{D04A9015-1E70-4E15-A107-6A5960A25CE1}" presName="rootConnector" presStyleLbl="node2" presStyleIdx="1" presStyleCnt="2"/>
      <dgm:spPr/>
      <dgm:t>
        <a:bodyPr/>
        <a:lstStyle/>
        <a:p>
          <a:endParaRPr lang="ru-RU"/>
        </a:p>
      </dgm:t>
    </dgm:pt>
    <dgm:pt modelId="{09106B6C-15C9-4340-A1FE-D5A8E79D5B01}" type="pres">
      <dgm:prSet presAssocID="{D04A9015-1E70-4E15-A107-6A5960A25CE1}" presName="hierChild4" presStyleCnt="0"/>
      <dgm:spPr/>
      <dgm:t>
        <a:bodyPr/>
        <a:lstStyle/>
        <a:p>
          <a:endParaRPr lang="ru-RU"/>
        </a:p>
      </dgm:t>
    </dgm:pt>
    <dgm:pt modelId="{A9974A15-D741-4A4A-9E18-F93D62A1678B}" type="pres">
      <dgm:prSet presAssocID="{D162C8C1-E95F-4197-9EA0-F47C841D7F14}" presName="Name37" presStyleLbl="parChTrans1D3" presStyleIdx="1" presStyleCnt="2"/>
      <dgm:spPr/>
      <dgm:t>
        <a:bodyPr/>
        <a:lstStyle/>
        <a:p>
          <a:endParaRPr lang="ru-RU"/>
        </a:p>
      </dgm:t>
    </dgm:pt>
    <dgm:pt modelId="{8DB7CFF2-664E-40D4-B7C2-3DDD7560CD10}" type="pres">
      <dgm:prSet presAssocID="{8B83F318-EC72-4341-9181-CFBE5434173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B10B221-5378-4BEE-A9B7-095CDE5D8808}" type="pres">
      <dgm:prSet presAssocID="{8B83F318-EC72-4341-9181-CFBE54341731}" presName="rootComposite" presStyleCnt="0"/>
      <dgm:spPr/>
      <dgm:t>
        <a:bodyPr/>
        <a:lstStyle/>
        <a:p>
          <a:endParaRPr lang="ru-RU"/>
        </a:p>
      </dgm:t>
    </dgm:pt>
    <dgm:pt modelId="{AFA8A9F5-E6C7-45DF-9961-D05636E648C7}" type="pres">
      <dgm:prSet presAssocID="{8B83F318-EC72-4341-9181-CFBE5434173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704FF7-922F-42A4-B796-B1F815468706}" type="pres">
      <dgm:prSet presAssocID="{8B83F318-EC72-4341-9181-CFBE54341731}" presName="rootConnector" presStyleLbl="node3" presStyleIdx="1" presStyleCnt="2"/>
      <dgm:spPr/>
      <dgm:t>
        <a:bodyPr/>
        <a:lstStyle/>
        <a:p>
          <a:endParaRPr lang="ru-RU"/>
        </a:p>
      </dgm:t>
    </dgm:pt>
    <dgm:pt modelId="{0BBC5734-2056-4593-BBE5-9384D157136E}" type="pres">
      <dgm:prSet presAssocID="{8B83F318-EC72-4341-9181-CFBE54341731}" presName="hierChild4" presStyleCnt="0"/>
      <dgm:spPr/>
      <dgm:t>
        <a:bodyPr/>
        <a:lstStyle/>
        <a:p>
          <a:endParaRPr lang="ru-RU"/>
        </a:p>
      </dgm:t>
    </dgm:pt>
    <dgm:pt modelId="{A966CB7A-CF42-4227-8236-703DB3C47044}" type="pres">
      <dgm:prSet presAssocID="{8B83F318-EC72-4341-9181-CFBE54341731}" presName="hierChild5" presStyleCnt="0"/>
      <dgm:spPr/>
      <dgm:t>
        <a:bodyPr/>
        <a:lstStyle/>
        <a:p>
          <a:endParaRPr lang="ru-RU"/>
        </a:p>
      </dgm:t>
    </dgm:pt>
    <dgm:pt modelId="{734196B0-DAFD-40D6-9926-83DE078E36F2}" type="pres">
      <dgm:prSet presAssocID="{D04A9015-1E70-4E15-A107-6A5960A25CE1}" presName="hierChild5" presStyleCnt="0"/>
      <dgm:spPr/>
      <dgm:t>
        <a:bodyPr/>
        <a:lstStyle/>
        <a:p>
          <a:endParaRPr lang="ru-RU"/>
        </a:p>
      </dgm:t>
    </dgm:pt>
    <dgm:pt modelId="{B756755A-4A90-41B8-9E52-51267B3EDB38}" type="pres">
      <dgm:prSet presAssocID="{76BEC2F1-459A-4B5C-A7B9-B64E134C7863}" presName="hierChild3" presStyleCnt="0"/>
      <dgm:spPr/>
      <dgm:t>
        <a:bodyPr/>
        <a:lstStyle/>
        <a:p>
          <a:endParaRPr lang="ru-RU"/>
        </a:p>
      </dgm:t>
    </dgm:pt>
  </dgm:ptLst>
  <dgm:cxnLst>
    <dgm:cxn modelId="{5C26877A-D766-45F5-8C4B-D09E4408F3A9}" type="presOf" srcId="{ADD8AFBD-196F-45A7-8A7E-473471772B34}" destId="{33F24B7E-3747-4F09-8C66-23907942FE05}" srcOrd="0" destOrd="0" presId="urn:microsoft.com/office/officeart/2005/8/layout/orgChart1"/>
    <dgm:cxn modelId="{66F7F324-FD61-4CD9-801F-11D262445724}" type="presOf" srcId="{D04A9015-1E70-4E15-A107-6A5960A25CE1}" destId="{8EB55B54-76B4-4726-8F33-20167600B260}" srcOrd="0" destOrd="0" presId="urn:microsoft.com/office/officeart/2005/8/layout/orgChart1"/>
    <dgm:cxn modelId="{0D0E5E24-7338-4162-A226-A106BCB30F94}" type="presOf" srcId="{58275A7B-30A2-43BC-A2A5-C1517DE4EB5F}" destId="{87AC64A8-2351-4B45-A8CF-1EB3BCFFF39C}" srcOrd="0" destOrd="0" presId="urn:microsoft.com/office/officeart/2005/8/layout/orgChart1"/>
    <dgm:cxn modelId="{30D59879-E226-4982-9D62-BA55FFA0B2E8}" type="presOf" srcId="{D162C8C1-E95F-4197-9EA0-F47C841D7F14}" destId="{A9974A15-D741-4A4A-9E18-F93D62A1678B}" srcOrd="0" destOrd="0" presId="urn:microsoft.com/office/officeart/2005/8/layout/orgChart1"/>
    <dgm:cxn modelId="{D6453080-61EF-4A76-8A7D-C2457BCB5146}" srcId="{2B9D332A-1B29-466F-90B1-A449A92714B0}" destId="{76BEC2F1-459A-4B5C-A7B9-B64E134C7863}" srcOrd="0" destOrd="0" parTransId="{0397AEA8-1CC0-4B39-8E93-3FC5CAA42689}" sibTransId="{5E88E3EA-6765-484A-BE93-C6DC62F0008B}"/>
    <dgm:cxn modelId="{5F15799A-67F0-4562-82E8-DCA519D283C9}" type="presOf" srcId="{3C2726C5-493C-4D8D-8F4D-D3DDEBE35D99}" destId="{D6407A75-0002-4071-8A4B-FAAD923E8068}" srcOrd="0" destOrd="0" presId="urn:microsoft.com/office/officeart/2005/8/layout/orgChart1"/>
    <dgm:cxn modelId="{4260CC0D-863D-464E-B5D2-A505AE17941C}" type="presOf" srcId="{76BEC2F1-459A-4B5C-A7B9-B64E134C7863}" destId="{04AEDEF0-2429-4357-A5BB-5FC47504507A}" srcOrd="1" destOrd="0" presId="urn:microsoft.com/office/officeart/2005/8/layout/orgChart1"/>
    <dgm:cxn modelId="{10B834A8-0BC0-4DED-A285-BC8202AD6782}" srcId="{76BEC2F1-459A-4B5C-A7B9-B64E134C7863}" destId="{3C2726C5-493C-4D8D-8F4D-D3DDEBE35D99}" srcOrd="0" destOrd="0" parTransId="{41ACD668-2339-4F70-92A8-4779F9FE60F6}" sibTransId="{2223083B-8ED7-432E-A960-4BFDA08D55B2}"/>
    <dgm:cxn modelId="{571AB96D-AA64-4A87-B2CD-88A327EE31E6}" type="presOf" srcId="{8B83F318-EC72-4341-9181-CFBE54341731}" destId="{AFA8A9F5-E6C7-45DF-9961-D05636E648C7}" srcOrd="0" destOrd="0" presId="urn:microsoft.com/office/officeart/2005/8/layout/orgChart1"/>
    <dgm:cxn modelId="{61C492D5-4AC4-4231-A570-872341F5BB06}" type="presOf" srcId="{3C2726C5-493C-4D8D-8F4D-D3DDEBE35D99}" destId="{9A854D33-0960-4B9D-B1AA-6346659059EB}" srcOrd="1" destOrd="0" presId="urn:microsoft.com/office/officeart/2005/8/layout/orgChart1"/>
    <dgm:cxn modelId="{D65EC4A4-A56A-40BC-928E-E78AE8A040D0}" type="presOf" srcId="{58275A7B-30A2-43BC-A2A5-C1517DE4EB5F}" destId="{7BFF7C9F-8405-451E-BEE3-410A429ABB97}" srcOrd="1" destOrd="0" presId="urn:microsoft.com/office/officeart/2005/8/layout/orgChart1"/>
    <dgm:cxn modelId="{0B0AAAD1-92C6-4F5F-ABBD-EB582A45ED97}" type="presOf" srcId="{8B83F318-EC72-4341-9181-CFBE54341731}" destId="{11704FF7-922F-42A4-B796-B1F815468706}" srcOrd="1" destOrd="0" presId="urn:microsoft.com/office/officeart/2005/8/layout/orgChart1"/>
    <dgm:cxn modelId="{B00CBBC6-4FA5-4A45-81F9-83DBD6A533AA}" type="presOf" srcId="{2B9D332A-1B29-466F-90B1-A449A92714B0}" destId="{443A9DB9-A90A-47BD-BA38-7D259C663071}" srcOrd="0" destOrd="0" presId="urn:microsoft.com/office/officeart/2005/8/layout/orgChart1"/>
    <dgm:cxn modelId="{60C43357-5906-4267-8D51-039BEDA8CA58}" type="presOf" srcId="{76BEC2F1-459A-4B5C-A7B9-B64E134C7863}" destId="{BADB3E2B-89C0-4D5B-B33B-C85FD7FB1E57}" srcOrd="0" destOrd="0" presId="urn:microsoft.com/office/officeart/2005/8/layout/orgChart1"/>
    <dgm:cxn modelId="{039BF95D-183C-4BBD-91A3-1898C5FD8785}" srcId="{76BEC2F1-459A-4B5C-A7B9-B64E134C7863}" destId="{D04A9015-1E70-4E15-A107-6A5960A25CE1}" srcOrd="1" destOrd="0" parTransId="{9515CA3C-22B7-447E-9518-EE65AF807A5A}" sibTransId="{3CED867F-AC3C-4560-AF64-328A2E58ACC5}"/>
    <dgm:cxn modelId="{6E26E2C0-552C-43D2-86C3-3A07D5F8ACE4}" type="presOf" srcId="{41ACD668-2339-4F70-92A8-4779F9FE60F6}" destId="{FBBA7018-0C1E-42B3-8F19-21D6AA95640E}" srcOrd="0" destOrd="0" presId="urn:microsoft.com/office/officeart/2005/8/layout/orgChart1"/>
    <dgm:cxn modelId="{A817959D-5799-4534-B1DF-DFE7227B2054}" srcId="{D04A9015-1E70-4E15-A107-6A5960A25CE1}" destId="{8B83F318-EC72-4341-9181-CFBE54341731}" srcOrd="0" destOrd="0" parTransId="{D162C8C1-E95F-4197-9EA0-F47C841D7F14}" sibTransId="{B49048D0-704A-4DCB-889D-B7E812868428}"/>
    <dgm:cxn modelId="{FF5F8FEE-2379-4CE5-B47E-BE9F64A4D6C1}" type="presOf" srcId="{9515CA3C-22B7-447E-9518-EE65AF807A5A}" destId="{30DB93AB-3180-47D0-A07A-D2F02D337308}" srcOrd="0" destOrd="0" presId="urn:microsoft.com/office/officeart/2005/8/layout/orgChart1"/>
    <dgm:cxn modelId="{9D2E45CF-CD73-4499-9C90-DD97A6CC1F32}" srcId="{3C2726C5-493C-4D8D-8F4D-D3DDEBE35D99}" destId="{58275A7B-30A2-43BC-A2A5-C1517DE4EB5F}" srcOrd="0" destOrd="0" parTransId="{ADD8AFBD-196F-45A7-8A7E-473471772B34}" sibTransId="{DE52E65D-DF95-4360-A12F-40A16A3B1B91}"/>
    <dgm:cxn modelId="{614578AB-A7EB-479E-B477-F3797AEFD1C3}" type="presOf" srcId="{D04A9015-1E70-4E15-A107-6A5960A25CE1}" destId="{38BE32AF-EB83-485C-BA60-682FAC5877EC}" srcOrd="1" destOrd="0" presId="urn:microsoft.com/office/officeart/2005/8/layout/orgChart1"/>
    <dgm:cxn modelId="{86489463-3319-4A84-94B2-554C77CAAA6B}" type="presParOf" srcId="{443A9DB9-A90A-47BD-BA38-7D259C663071}" destId="{9B06DAC1-7297-4EB2-9859-223C4F459B83}" srcOrd="0" destOrd="0" presId="urn:microsoft.com/office/officeart/2005/8/layout/orgChart1"/>
    <dgm:cxn modelId="{599BEC82-2824-4179-92EE-BDF68B6364C8}" type="presParOf" srcId="{9B06DAC1-7297-4EB2-9859-223C4F459B83}" destId="{4E35F039-EFD8-4D39-B07D-28782322648A}" srcOrd="0" destOrd="0" presId="urn:microsoft.com/office/officeart/2005/8/layout/orgChart1"/>
    <dgm:cxn modelId="{06346DAD-9E24-4531-9C3D-45C0A220C0E2}" type="presParOf" srcId="{4E35F039-EFD8-4D39-B07D-28782322648A}" destId="{BADB3E2B-89C0-4D5B-B33B-C85FD7FB1E57}" srcOrd="0" destOrd="0" presId="urn:microsoft.com/office/officeart/2005/8/layout/orgChart1"/>
    <dgm:cxn modelId="{C188322B-D735-441A-8D68-D07CD87899A0}" type="presParOf" srcId="{4E35F039-EFD8-4D39-B07D-28782322648A}" destId="{04AEDEF0-2429-4357-A5BB-5FC47504507A}" srcOrd="1" destOrd="0" presId="urn:microsoft.com/office/officeart/2005/8/layout/orgChart1"/>
    <dgm:cxn modelId="{4D1FB073-C165-4D52-BE63-9820248143E0}" type="presParOf" srcId="{9B06DAC1-7297-4EB2-9859-223C4F459B83}" destId="{D2112D00-F10A-4C6A-849A-D66B7A3C6E00}" srcOrd="1" destOrd="0" presId="urn:microsoft.com/office/officeart/2005/8/layout/orgChart1"/>
    <dgm:cxn modelId="{E0A534DB-0468-44A7-8AAA-6E5391B84AF2}" type="presParOf" srcId="{D2112D00-F10A-4C6A-849A-D66B7A3C6E00}" destId="{FBBA7018-0C1E-42B3-8F19-21D6AA95640E}" srcOrd="0" destOrd="0" presId="urn:microsoft.com/office/officeart/2005/8/layout/orgChart1"/>
    <dgm:cxn modelId="{EA2914B7-61BE-4FEA-B6AF-F5FD3E3A00D3}" type="presParOf" srcId="{D2112D00-F10A-4C6A-849A-D66B7A3C6E00}" destId="{E724696E-B2B3-4DCC-8B3F-27260040A322}" srcOrd="1" destOrd="0" presId="urn:microsoft.com/office/officeart/2005/8/layout/orgChart1"/>
    <dgm:cxn modelId="{B367F20A-A681-4132-8C46-DBBCAE011DF1}" type="presParOf" srcId="{E724696E-B2B3-4DCC-8B3F-27260040A322}" destId="{6AEBD302-F4A4-487B-8126-4A2893685CF2}" srcOrd="0" destOrd="0" presId="urn:microsoft.com/office/officeart/2005/8/layout/orgChart1"/>
    <dgm:cxn modelId="{6C9BCBB8-4A8C-4B5B-9B6C-AFB5A6E1A6AA}" type="presParOf" srcId="{6AEBD302-F4A4-487B-8126-4A2893685CF2}" destId="{D6407A75-0002-4071-8A4B-FAAD923E8068}" srcOrd="0" destOrd="0" presId="urn:microsoft.com/office/officeart/2005/8/layout/orgChart1"/>
    <dgm:cxn modelId="{6D0D65C4-49AB-44D8-99E4-DAF356F09943}" type="presParOf" srcId="{6AEBD302-F4A4-487B-8126-4A2893685CF2}" destId="{9A854D33-0960-4B9D-B1AA-6346659059EB}" srcOrd="1" destOrd="0" presId="urn:microsoft.com/office/officeart/2005/8/layout/orgChart1"/>
    <dgm:cxn modelId="{B75F9FE9-9A21-4340-BC26-83D5565E2A2F}" type="presParOf" srcId="{E724696E-B2B3-4DCC-8B3F-27260040A322}" destId="{5EA54D81-FD44-4FBB-8023-912CB9D16681}" srcOrd="1" destOrd="0" presId="urn:microsoft.com/office/officeart/2005/8/layout/orgChart1"/>
    <dgm:cxn modelId="{5BEF9CDD-699F-4D50-9C4C-599096A5CFB1}" type="presParOf" srcId="{5EA54D81-FD44-4FBB-8023-912CB9D16681}" destId="{33F24B7E-3747-4F09-8C66-23907942FE05}" srcOrd="0" destOrd="0" presId="urn:microsoft.com/office/officeart/2005/8/layout/orgChart1"/>
    <dgm:cxn modelId="{CA412509-9C97-43CD-9F8D-760DB188DE9B}" type="presParOf" srcId="{5EA54D81-FD44-4FBB-8023-912CB9D16681}" destId="{3CE9FB31-0BF2-4543-872E-A131A962D0FF}" srcOrd="1" destOrd="0" presId="urn:microsoft.com/office/officeart/2005/8/layout/orgChart1"/>
    <dgm:cxn modelId="{FCC2F6EC-A8CF-4FA5-A1F5-BC9FFF6961AC}" type="presParOf" srcId="{3CE9FB31-0BF2-4543-872E-A131A962D0FF}" destId="{AD05EF8C-4409-458A-8C65-CDD3C07883D5}" srcOrd="0" destOrd="0" presId="urn:microsoft.com/office/officeart/2005/8/layout/orgChart1"/>
    <dgm:cxn modelId="{FCA8F765-1328-4916-87D1-61FF540E944A}" type="presParOf" srcId="{AD05EF8C-4409-458A-8C65-CDD3C07883D5}" destId="{87AC64A8-2351-4B45-A8CF-1EB3BCFFF39C}" srcOrd="0" destOrd="0" presId="urn:microsoft.com/office/officeart/2005/8/layout/orgChart1"/>
    <dgm:cxn modelId="{8D09BAA2-EAF0-4FC0-A781-8CF1E41719A2}" type="presParOf" srcId="{AD05EF8C-4409-458A-8C65-CDD3C07883D5}" destId="{7BFF7C9F-8405-451E-BEE3-410A429ABB97}" srcOrd="1" destOrd="0" presId="urn:microsoft.com/office/officeart/2005/8/layout/orgChart1"/>
    <dgm:cxn modelId="{1F4DFDF0-74EB-4958-80C4-799CC6342041}" type="presParOf" srcId="{3CE9FB31-0BF2-4543-872E-A131A962D0FF}" destId="{111B8E43-C27D-452E-9ADF-E5AD48F63D27}" srcOrd="1" destOrd="0" presId="urn:microsoft.com/office/officeart/2005/8/layout/orgChart1"/>
    <dgm:cxn modelId="{6DCCA8FE-5A81-4374-AF93-EB99BCD497F5}" type="presParOf" srcId="{3CE9FB31-0BF2-4543-872E-A131A962D0FF}" destId="{E22E4F38-F899-4BE5-A587-337319C9A938}" srcOrd="2" destOrd="0" presId="urn:microsoft.com/office/officeart/2005/8/layout/orgChart1"/>
    <dgm:cxn modelId="{0F83BB74-0689-404B-9360-65DF974197D1}" type="presParOf" srcId="{E724696E-B2B3-4DCC-8B3F-27260040A322}" destId="{F7B2AA9C-DF38-44B7-96AF-324EF3D4B7B2}" srcOrd="2" destOrd="0" presId="urn:microsoft.com/office/officeart/2005/8/layout/orgChart1"/>
    <dgm:cxn modelId="{2A048DBB-B100-488D-A304-29B21C269128}" type="presParOf" srcId="{D2112D00-F10A-4C6A-849A-D66B7A3C6E00}" destId="{30DB93AB-3180-47D0-A07A-D2F02D337308}" srcOrd="2" destOrd="0" presId="urn:microsoft.com/office/officeart/2005/8/layout/orgChart1"/>
    <dgm:cxn modelId="{75648FE7-19CD-46D6-8E1E-D07006FD67F9}" type="presParOf" srcId="{D2112D00-F10A-4C6A-849A-D66B7A3C6E00}" destId="{91EED036-D1A9-4241-AD58-BEB9103BD8BF}" srcOrd="3" destOrd="0" presId="urn:microsoft.com/office/officeart/2005/8/layout/orgChart1"/>
    <dgm:cxn modelId="{631F3489-7451-4D75-949B-58EF26289890}" type="presParOf" srcId="{91EED036-D1A9-4241-AD58-BEB9103BD8BF}" destId="{064FF3D9-381C-431A-98B8-C14ABE6BD8CC}" srcOrd="0" destOrd="0" presId="urn:microsoft.com/office/officeart/2005/8/layout/orgChart1"/>
    <dgm:cxn modelId="{BBE00DEA-938C-4E66-A286-1209245D8023}" type="presParOf" srcId="{064FF3D9-381C-431A-98B8-C14ABE6BD8CC}" destId="{8EB55B54-76B4-4726-8F33-20167600B260}" srcOrd="0" destOrd="0" presId="urn:microsoft.com/office/officeart/2005/8/layout/orgChart1"/>
    <dgm:cxn modelId="{A6863500-6785-4820-B25F-0AEA33957AD8}" type="presParOf" srcId="{064FF3D9-381C-431A-98B8-C14ABE6BD8CC}" destId="{38BE32AF-EB83-485C-BA60-682FAC5877EC}" srcOrd="1" destOrd="0" presId="urn:microsoft.com/office/officeart/2005/8/layout/orgChart1"/>
    <dgm:cxn modelId="{330E796D-E5AF-4E4E-83F1-F7C890B8AB78}" type="presParOf" srcId="{91EED036-D1A9-4241-AD58-BEB9103BD8BF}" destId="{09106B6C-15C9-4340-A1FE-D5A8E79D5B01}" srcOrd="1" destOrd="0" presId="urn:microsoft.com/office/officeart/2005/8/layout/orgChart1"/>
    <dgm:cxn modelId="{7C77FD2C-C00D-4F79-B3F2-B213E342FF65}" type="presParOf" srcId="{09106B6C-15C9-4340-A1FE-D5A8E79D5B01}" destId="{A9974A15-D741-4A4A-9E18-F93D62A1678B}" srcOrd="0" destOrd="0" presId="urn:microsoft.com/office/officeart/2005/8/layout/orgChart1"/>
    <dgm:cxn modelId="{9B85DBC4-FF1D-4BD8-BA2A-C2A041647C7E}" type="presParOf" srcId="{09106B6C-15C9-4340-A1FE-D5A8E79D5B01}" destId="{8DB7CFF2-664E-40D4-B7C2-3DDD7560CD10}" srcOrd="1" destOrd="0" presId="urn:microsoft.com/office/officeart/2005/8/layout/orgChart1"/>
    <dgm:cxn modelId="{47E0404C-C9CF-4D01-8950-1457374C1464}" type="presParOf" srcId="{8DB7CFF2-664E-40D4-B7C2-3DDD7560CD10}" destId="{8B10B221-5378-4BEE-A9B7-095CDE5D8808}" srcOrd="0" destOrd="0" presId="urn:microsoft.com/office/officeart/2005/8/layout/orgChart1"/>
    <dgm:cxn modelId="{E859598D-F0AB-49D6-9318-29631CE7D55A}" type="presParOf" srcId="{8B10B221-5378-4BEE-A9B7-095CDE5D8808}" destId="{AFA8A9F5-E6C7-45DF-9961-D05636E648C7}" srcOrd="0" destOrd="0" presId="urn:microsoft.com/office/officeart/2005/8/layout/orgChart1"/>
    <dgm:cxn modelId="{3506804D-E548-4C26-BC33-F99DBA3B02A8}" type="presParOf" srcId="{8B10B221-5378-4BEE-A9B7-095CDE5D8808}" destId="{11704FF7-922F-42A4-B796-B1F815468706}" srcOrd="1" destOrd="0" presId="urn:microsoft.com/office/officeart/2005/8/layout/orgChart1"/>
    <dgm:cxn modelId="{FF0F0271-AA08-4433-B503-E35032D83D77}" type="presParOf" srcId="{8DB7CFF2-664E-40D4-B7C2-3DDD7560CD10}" destId="{0BBC5734-2056-4593-BBE5-9384D157136E}" srcOrd="1" destOrd="0" presId="urn:microsoft.com/office/officeart/2005/8/layout/orgChart1"/>
    <dgm:cxn modelId="{67652010-D492-4CA2-BFAA-B8C6CCB6C494}" type="presParOf" srcId="{8DB7CFF2-664E-40D4-B7C2-3DDD7560CD10}" destId="{A966CB7A-CF42-4227-8236-703DB3C47044}" srcOrd="2" destOrd="0" presId="urn:microsoft.com/office/officeart/2005/8/layout/orgChart1"/>
    <dgm:cxn modelId="{3FFAAE5D-FC3F-40D6-AD56-605FA7E65BE1}" type="presParOf" srcId="{91EED036-D1A9-4241-AD58-BEB9103BD8BF}" destId="{734196B0-DAFD-40D6-9926-83DE078E36F2}" srcOrd="2" destOrd="0" presId="urn:microsoft.com/office/officeart/2005/8/layout/orgChart1"/>
    <dgm:cxn modelId="{5581E106-4EAC-4844-BB7A-F6CB6A5F5565}" type="presParOf" srcId="{9B06DAC1-7297-4EB2-9859-223C4F459B83}" destId="{B756755A-4A90-41B8-9E52-51267B3EDB3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974A15-D741-4A4A-9E18-F93D62A1678B}">
      <dsp:nvSpPr>
        <dsp:cNvPr id="0" name=""/>
        <dsp:cNvSpPr/>
      </dsp:nvSpPr>
      <dsp:spPr>
        <a:xfrm>
          <a:off x="4487781" y="3333360"/>
          <a:ext cx="478389" cy="1138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38"/>
              </a:lnTo>
              <a:lnTo>
                <a:pt x="478389" y="113843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B93AB-3180-47D0-A07A-D2F02D337308}">
      <dsp:nvSpPr>
        <dsp:cNvPr id="0" name=""/>
        <dsp:cNvSpPr/>
      </dsp:nvSpPr>
      <dsp:spPr>
        <a:xfrm>
          <a:off x="3929090" y="1576205"/>
          <a:ext cx="1834395" cy="519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60"/>
              </a:lnTo>
              <a:lnTo>
                <a:pt x="1834395" y="259860"/>
              </a:lnTo>
              <a:lnTo>
                <a:pt x="1834395" y="5197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24B7E-3747-4F09-8C66-23907942FE05}">
      <dsp:nvSpPr>
        <dsp:cNvPr id="0" name=""/>
        <dsp:cNvSpPr/>
      </dsp:nvSpPr>
      <dsp:spPr>
        <a:xfrm>
          <a:off x="814970" y="3309131"/>
          <a:ext cx="472360" cy="1162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667"/>
              </a:lnTo>
              <a:lnTo>
                <a:pt x="472360" y="116266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A7018-0C1E-42B3-8F19-21D6AA95640E}">
      <dsp:nvSpPr>
        <dsp:cNvPr id="0" name=""/>
        <dsp:cNvSpPr/>
      </dsp:nvSpPr>
      <dsp:spPr>
        <a:xfrm>
          <a:off x="2074598" y="1576205"/>
          <a:ext cx="1854491" cy="495492"/>
        </a:xfrm>
        <a:custGeom>
          <a:avLst/>
          <a:gdLst/>
          <a:ahLst/>
          <a:cxnLst/>
          <a:rect l="0" t="0" r="0" b="0"/>
          <a:pathLst>
            <a:path>
              <a:moveTo>
                <a:pt x="1854491" y="0"/>
              </a:moveTo>
              <a:lnTo>
                <a:pt x="1854491" y="235632"/>
              </a:lnTo>
              <a:lnTo>
                <a:pt x="0" y="235632"/>
              </a:lnTo>
              <a:lnTo>
                <a:pt x="0" y="49549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B3E2B-89C0-4D5B-B33B-C85FD7FB1E57}">
      <dsp:nvSpPr>
        <dsp:cNvPr id="0" name=""/>
        <dsp:cNvSpPr/>
      </dsp:nvSpPr>
      <dsp:spPr>
        <a:xfrm>
          <a:off x="4323" y="338772"/>
          <a:ext cx="7849533" cy="1237433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200" b="0" i="0" u="none" strike="noStrike" kern="1200" cap="none" spc="0" normalizeH="0" baseline="0" noProof="0" dirty="0" smtClean="0">
              <a:ln/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ВАРИАНТЫ РАЗРАБОТКИ ПРОГНОЗА</a:t>
          </a:r>
          <a:endParaRPr lang="ru-RU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323" y="338772"/>
        <a:ext cx="7849533" cy="1237433"/>
      </dsp:txXfrm>
    </dsp:sp>
    <dsp:sp modelId="{D6407A75-0002-4071-8A4B-FAAD923E8068}">
      <dsp:nvSpPr>
        <dsp:cNvPr id="0" name=""/>
        <dsp:cNvSpPr/>
      </dsp:nvSpPr>
      <dsp:spPr>
        <a:xfrm>
          <a:off x="500063" y="2071698"/>
          <a:ext cx="3149069" cy="123743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2">
                  <a:lumMod val="10000"/>
                </a:schemeClr>
              </a:solidFill>
            </a:rPr>
            <a:t>Консервативный</a:t>
          </a:r>
          <a:endParaRPr lang="ru-RU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00063" y="2071698"/>
        <a:ext cx="3149069" cy="1237433"/>
      </dsp:txXfrm>
    </dsp:sp>
    <dsp:sp modelId="{87AC64A8-2351-4B45-A8CF-1EB3BCFFF39C}">
      <dsp:nvSpPr>
        <dsp:cNvPr id="0" name=""/>
        <dsp:cNvSpPr/>
      </dsp:nvSpPr>
      <dsp:spPr>
        <a:xfrm>
          <a:off x="1287331" y="3853082"/>
          <a:ext cx="2474866" cy="1237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Консервативная инвестиционная политика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287331" y="3853082"/>
        <a:ext cx="2474866" cy="1237433"/>
      </dsp:txXfrm>
    </dsp:sp>
    <dsp:sp modelId="{8EB55B54-76B4-4726-8F33-20167600B260}">
      <dsp:nvSpPr>
        <dsp:cNvPr id="0" name=""/>
        <dsp:cNvSpPr/>
      </dsp:nvSpPr>
      <dsp:spPr>
        <a:xfrm>
          <a:off x="4168855" y="2095927"/>
          <a:ext cx="3189261" cy="123743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2">
                  <a:lumMod val="10000"/>
                </a:schemeClr>
              </a:solidFill>
            </a:rPr>
            <a:t>Умеренно-оптимистичный</a:t>
          </a:r>
          <a:endParaRPr lang="ru-RU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68855" y="2095927"/>
        <a:ext cx="3189261" cy="1237433"/>
      </dsp:txXfrm>
    </dsp:sp>
    <dsp:sp modelId="{AFA8A9F5-E6C7-45DF-9961-D05636E648C7}">
      <dsp:nvSpPr>
        <dsp:cNvPr id="0" name=""/>
        <dsp:cNvSpPr/>
      </dsp:nvSpPr>
      <dsp:spPr>
        <a:xfrm>
          <a:off x="4966170" y="3853082"/>
          <a:ext cx="2474866" cy="1237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Создание условий для более устойчивого долгосрочного роста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966170" y="3853082"/>
        <a:ext cx="2474866" cy="1237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0.08571</cdr:x>
      <cdr:y>0.10375</cdr:y>
    </cdr:from>
    <cdr:to>
      <cdr:x>0.79286</cdr:x>
      <cdr:y>0.31124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5752" y="214314"/>
          <a:ext cx="2357454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Общий оборот города  составляет 11 791,6 млн.руб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0.47143</cdr:x>
      <cdr:y>0.53482</cdr:y>
    </cdr:from>
    <cdr:to>
      <cdr:x>0.68572</cdr:x>
      <cdr:y>0.6351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71636" y="1143008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31,4%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3BE65-0773-43D4-9F35-B7A074979DB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0B548-3445-4B9C-8179-B90692F31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44BF2-8B69-44E6-BB36-D96DC2588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B66A-8FB5-4564-BD40-72A4E426F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2A48F-FADC-4CDA-8A9D-ADB97C5E6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18CE-8F2B-46F4-8E77-6A7C5F96A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61061-F752-4087-A11F-B6D93A6A9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42A7-FE84-4B52-9145-DE772FCCC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1E3B-958B-47B1-9B23-1394BF6C9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CBEBF-0B47-4332-BA7C-7F0092121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A1647-C17B-4D63-BEDB-8C4DA82CB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B1E3D-EF8C-4A5B-ADC0-405FED608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F675-8D4B-40D9-8250-880C34C58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D5DFF"/>
            </a:gs>
            <a:gs pos="100000">
              <a:srgbClr val="5FEFD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F30C0E7A-5681-42E1-BB98-E68026D0C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10.xml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758138" cy="64294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Администрация города Георгиевска Ставропольского края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428868"/>
            <a:ext cx="8715436" cy="2471742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9B0D25"/>
                </a:solidFill>
              </a:rPr>
              <a:t>ПРОГНОЗ</a:t>
            </a:r>
            <a:r>
              <a:rPr lang="ru-RU" sz="2800" b="1" dirty="0" smtClean="0">
                <a:solidFill>
                  <a:srgbClr val="9B0D25"/>
                </a:solidFill>
              </a:rPr>
              <a:t> </a:t>
            </a:r>
            <a:br>
              <a:rPr lang="ru-RU" sz="2800" b="1" dirty="0" smtClean="0">
                <a:solidFill>
                  <a:srgbClr val="9B0D25"/>
                </a:solidFill>
              </a:rPr>
            </a:br>
            <a:r>
              <a:rPr lang="ru-RU" sz="2800" b="1" dirty="0" smtClean="0">
                <a:solidFill>
                  <a:srgbClr val="9B0D25"/>
                </a:solidFill>
              </a:rPr>
              <a:t>СОЦИАЛЬНО-ЭКОНОМИЧЕСКОГО РАЗВИТИЯ</a:t>
            </a:r>
            <a:br>
              <a:rPr lang="ru-RU" sz="2800" b="1" dirty="0" smtClean="0">
                <a:solidFill>
                  <a:srgbClr val="9B0D25"/>
                </a:solidFill>
              </a:rPr>
            </a:br>
            <a:r>
              <a:rPr lang="ru-RU" sz="2800" b="1" dirty="0" smtClean="0">
                <a:solidFill>
                  <a:srgbClr val="9B0D25"/>
                </a:solidFill>
              </a:rPr>
              <a:t>ГОРОДА ГЕОРГИЕВСКА НА 2015 ГОД </a:t>
            </a:r>
            <a:br>
              <a:rPr lang="ru-RU" sz="2800" b="1" dirty="0" smtClean="0">
                <a:solidFill>
                  <a:srgbClr val="9B0D25"/>
                </a:solidFill>
              </a:rPr>
            </a:br>
            <a:r>
              <a:rPr lang="ru-RU" sz="2800" b="1" dirty="0" smtClean="0">
                <a:solidFill>
                  <a:srgbClr val="9B0D25"/>
                </a:solidFill>
              </a:rPr>
              <a:t>И НА ПЛАНОВЫЙ ПЕРИОД  2016-2017 ГОДЫ</a:t>
            </a:r>
            <a:endParaRPr lang="ru-RU" sz="2800" dirty="0" smtClean="0"/>
          </a:p>
        </p:txBody>
      </p:sp>
      <p:pic>
        <p:nvPicPr>
          <p:cNvPr id="7" name="Рисунок 0" descr="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" y="214313"/>
            <a:ext cx="928663" cy="113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715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Прогноз оборота общественного питания</a:t>
            </a:r>
            <a:r>
              <a:rPr lang="ru-RU" sz="2400" b="1" dirty="0" smtClean="0">
                <a:solidFill>
                  <a:srgbClr val="FFFF00"/>
                </a:solidFill>
                <a:latin typeface="Candara" pitchFamily="34" charset="0"/>
              </a:rPr>
              <a:t>, млн. руб.</a:t>
            </a:r>
            <a:endParaRPr lang="ru-RU" sz="2400" b="1" dirty="0">
              <a:solidFill>
                <a:srgbClr val="FFFF00"/>
              </a:solidFill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32964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10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715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Прогноз объема платных услуг населению</a:t>
            </a:r>
            <a:r>
              <a:rPr lang="ru-RU" sz="2400" b="1" dirty="0" smtClean="0">
                <a:solidFill>
                  <a:srgbClr val="FFFF00"/>
                </a:solidFill>
                <a:latin typeface="Candara" pitchFamily="34" charset="0"/>
              </a:rPr>
              <a:t>, млн. руб.</a:t>
            </a:r>
            <a:endParaRPr lang="ru-RU" sz="2400" b="1" dirty="0">
              <a:solidFill>
                <a:srgbClr val="FFFF00"/>
              </a:solidFill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32964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11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/>
        </p:nvGraphicFramePr>
        <p:xfrm>
          <a:off x="142844" y="1214422"/>
          <a:ext cx="78581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Динамика развития МСП</a:t>
            </a:r>
          </a:p>
        </p:txBody>
      </p:sp>
      <p:sp>
        <p:nvSpPr>
          <p:cNvPr id="4100" name="Rectangle 18"/>
          <p:cNvSpPr>
            <a:spLocks noChangeArrowheads="1"/>
          </p:cNvSpPr>
          <p:nvPr/>
        </p:nvSpPr>
        <p:spPr bwMode="auto">
          <a:xfrm>
            <a:off x="285720" y="1714488"/>
            <a:ext cx="86407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i="1" dirty="0" smtClean="0"/>
              <a:t>За январь-сентябрь </a:t>
            </a:r>
            <a:r>
              <a:rPr lang="ru-RU" sz="1800" i="1" dirty="0"/>
              <a:t>2014 года на территории </a:t>
            </a:r>
            <a:r>
              <a:rPr lang="ru-RU" sz="1800" i="1" dirty="0" smtClean="0"/>
              <a:t>города зарегистрировано</a:t>
            </a:r>
          </a:p>
          <a:p>
            <a:pPr algn="ctr"/>
            <a:r>
              <a:rPr lang="ru-RU" sz="1800" b="1" dirty="0" smtClean="0"/>
              <a:t>2 752 </a:t>
            </a:r>
            <a:r>
              <a:rPr lang="ru-RU" sz="1800" i="1" dirty="0" smtClean="0"/>
              <a:t>субъекта </a:t>
            </a:r>
            <a:r>
              <a:rPr lang="ru-RU" sz="1800" i="1" dirty="0"/>
              <a:t>малого и среднего предпринимательства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85688" y="2214554"/>
          <a:ext cx="885831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102" name="Picture 19" descr="E:\СтрелкаК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857496"/>
            <a:ext cx="78581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0" descr="E:\СтрелкаЗ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857496"/>
            <a:ext cx="928694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ая выноска 17"/>
          <p:cNvSpPr>
            <a:spLocks noChangeArrowheads="1"/>
          </p:cNvSpPr>
          <p:nvPr/>
        </p:nvSpPr>
        <p:spPr bwMode="auto">
          <a:xfrm>
            <a:off x="1285852" y="5786454"/>
            <a:ext cx="4429156" cy="928694"/>
          </a:xfrm>
          <a:prstGeom prst="wedgeRectCallout">
            <a:avLst>
              <a:gd name="adj1" fmla="val -13310"/>
              <a:gd name="adj2" fmla="val -215425"/>
            </a:avLst>
          </a:prstGeom>
          <a:solidFill>
            <a:srgbClr val="FF0000">
              <a:alpha val="30196"/>
            </a:srgb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+mn-lt"/>
                <a:cs typeface="Arial" pitchFamily="34" charset="0"/>
              </a:rPr>
              <a:t>В связи с увеличением соответствующих страховых взносов для ИП и дополнительных ограничений в области торговли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4643446"/>
            <a:ext cx="928687" cy="214313"/>
          </a:xfrm>
          <a:prstGeom prst="rect">
            <a:avLst/>
          </a:prstGeom>
          <a:gradFill>
            <a:gsLst>
              <a:gs pos="0">
                <a:srgbClr val="FDBFB5"/>
              </a:gs>
              <a:gs pos="50000">
                <a:srgbClr val="FF0000"/>
              </a:gs>
              <a:gs pos="100000">
                <a:srgbClr val="9B0D2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660066"/>
                </a:solidFill>
              </a:rPr>
              <a:t>26</a:t>
            </a:r>
            <a:endParaRPr lang="ru-RU" sz="1400" dirty="0">
              <a:solidFill>
                <a:srgbClr val="66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4643446"/>
            <a:ext cx="928688" cy="214313"/>
          </a:xfrm>
          <a:prstGeom prst="rect">
            <a:avLst/>
          </a:prstGeom>
          <a:gradFill>
            <a:gsLst>
              <a:gs pos="0">
                <a:srgbClr val="FDBFB5"/>
              </a:gs>
              <a:gs pos="50000">
                <a:srgbClr val="FF0000"/>
              </a:gs>
              <a:gs pos="100000">
                <a:srgbClr val="9B0D2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660066"/>
                </a:solidFill>
              </a:rPr>
              <a:t>28</a:t>
            </a:r>
            <a:endParaRPr lang="ru-RU" sz="1400" dirty="0">
              <a:solidFill>
                <a:srgbClr val="66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4643446"/>
            <a:ext cx="928687" cy="214313"/>
          </a:xfrm>
          <a:prstGeom prst="rect">
            <a:avLst/>
          </a:prstGeom>
          <a:gradFill>
            <a:gsLst>
              <a:gs pos="0">
                <a:srgbClr val="FDBFB5"/>
              </a:gs>
              <a:gs pos="50000">
                <a:srgbClr val="FF0000"/>
              </a:gs>
              <a:gs pos="100000">
                <a:srgbClr val="9B0D2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660066"/>
                </a:solidFill>
              </a:rPr>
              <a:t>33</a:t>
            </a:r>
            <a:endParaRPr lang="ru-RU" sz="1400" dirty="0">
              <a:solidFill>
                <a:srgbClr val="660066"/>
              </a:solidFill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000100" y="2571744"/>
            <a:ext cx="142875" cy="2071688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1000100" y="4643446"/>
            <a:ext cx="142875" cy="214313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1000100" y="4857760"/>
            <a:ext cx="142875" cy="357187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785786" y="2428868"/>
            <a:ext cx="214313" cy="2857500"/>
          </a:xfrm>
          <a:prstGeom prst="leftBrac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3428992" y="2857496"/>
            <a:ext cx="142875" cy="1785938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3428992" y="4643446"/>
            <a:ext cx="142875" cy="214313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>
            <a:off x="3428992" y="4857760"/>
            <a:ext cx="142875" cy="357187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3286116" y="2714620"/>
            <a:ext cx="214312" cy="2571750"/>
          </a:xfrm>
          <a:prstGeom prst="leftBrac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000760" y="2857496"/>
            <a:ext cx="142875" cy="1785938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000760" y="4643446"/>
            <a:ext cx="142875" cy="214313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>
            <a:off x="6000760" y="4857760"/>
            <a:ext cx="142875" cy="357187"/>
          </a:xfrm>
          <a:prstGeom prst="leftBrace">
            <a:avLst/>
          </a:prstGeom>
          <a:ln w="127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5786446" y="2714620"/>
            <a:ext cx="214313" cy="2571750"/>
          </a:xfrm>
          <a:prstGeom prst="leftBrac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8596" y="3071810"/>
            <a:ext cx="357190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3 005 ед.</a:t>
            </a:r>
            <a:endParaRPr lang="ru-RU" sz="16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28926" y="3357562"/>
            <a:ext cx="357190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2 720 ед.</a:t>
            </a:r>
            <a:endParaRPr lang="ru-RU" sz="16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00694" y="3429000"/>
            <a:ext cx="357190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2 752 ед.</a:t>
            </a:r>
            <a:endParaRPr lang="ru-RU" sz="16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12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 rot="1502230">
            <a:off x="2177542" y="2933677"/>
            <a:ext cx="3257578" cy="886026"/>
          </a:xfrm>
          <a:prstGeom prst="rightArrow">
            <a:avLst/>
          </a:prstGeom>
          <a:gradFill>
            <a:gsLst>
              <a:gs pos="21000">
                <a:schemeClr val="accent6">
                  <a:lumMod val="75000"/>
                  <a:alpha val="8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4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7" name="Picture 15" descr="cena_m"/>
          <p:cNvPicPr>
            <a:picLocks noChangeAspect="1" noChangeArrowheads="1"/>
          </p:cNvPicPr>
          <p:nvPr/>
        </p:nvPicPr>
        <p:blipFill>
          <a:blip r:embed="rId2" cstate="print">
            <a:lum bright="52000" contrast="-70000"/>
          </a:blip>
          <a:srcRect/>
          <a:stretch>
            <a:fillRect/>
          </a:stretch>
        </p:blipFill>
        <p:spPr bwMode="auto">
          <a:xfrm rot="1171754">
            <a:off x="6790972" y="4952918"/>
            <a:ext cx="15430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0" y="928670"/>
          <a:ext cx="3333751" cy="2137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2" name="Picture 9" descr="revitalizar-empresa-540x347"/>
          <p:cNvPicPr>
            <a:picLocks noChangeAspect="1" noChangeArrowheads="1"/>
          </p:cNvPicPr>
          <p:nvPr/>
        </p:nvPicPr>
        <p:blipFill>
          <a:blip r:embed="rId4" cstate="print">
            <a:lum bright="62000" contrast="-70000"/>
          </a:blip>
          <a:srcRect/>
          <a:stretch>
            <a:fillRect/>
          </a:stretch>
        </p:blipFill>
        <p:spPr bwMode="auto">
          <a:xfrm rot="-721055">
            <a:off x="2662668" y="1300772"/>
            <a:ext cx="16256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2" descr="pic_1343654059"/>
          <p:cNvPicPr>
            <a:picLocks noChangeAspect="1" noChangeArrowheads="1"/>
          </p:cNvPicPr>
          <p:nvPr/>
        </p:nvPicPr>
        <p:blipFill>
          <a:blip r:embed="rId5" cstate="print">
            <a:lum bright="38000" contrast="-70000"/>
          </a:blip>
          <a:srcRect/>
          <a:stretch>
            <a:fillRect/>
          </a:stretch>
        </p:blipFill>
        <p:spPr bwMode="auto">
          <a:xfrm>
            <a:off x="4214810" y="1214422"/>
            <a:ext cx="1928812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" descr="orel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</a:blip>
          <a:srcRect/>
          <a:stretch>
            <a:fillRect/>
          </a:stretch>
        </p:blipFill>
        <p:spPr bwMode="auto">
          <a:xfrm rot="-1001041">
            <a:off x="753811" y="3710934"/>
            <a:ext cx="1643063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1" descr="1hc9brJIqPAG96lDsXi56JLZy15Hlx"/>
          <p:cNvPicPr>
            <a:picLocks noChangeAspect="1" noChangeArrowheads="1"/>
          </p:cNvPicPr>
          <p:nvPr/>
        </p:nvPicPr>
        <p:blipFill>
          <a:blip r:embed="rId7" cstate="print">
            <a:lum bright="54000" contrast="-70000"/>
          </a:blip>
          <a:srcRect/>
          <a:stretch>
            <a:fillRect/>
          </a:stretch>
        </p:blipFill>
        <p:spPr bwMode="auto">
          <a:xfrm rot="-913682">
            <a:off x="3341297" y="5399714"/>
            <a:ext cx="156368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6"/>
          <p:cNvSpPr>
            <a:spLocks noChangeArrowheads="1"/>
          </p:cNvSpPr>
          <p:nvPr/>
        </p:nvSpPr>
        <p:spPr bwMode="auto">
          <a:xfrm rot="2862360">
            <a:off x="6624151" y="433171"/>
            <a:ext cx="1705572" cy="2955768"/>
          </a:xfrm>
          <a:prstGeom prst="downArrow">
            <a:avLst>
              <a:gd name="adj1" fmla="val 44824"/>
              <a:gd name="adj2" fmla="val 43855"/>
            </a:avLst>
          </a:prstGeom>
          <a:noFill/>
          <a:ln w="28575" cap="rnd">
            <a:solidFill>
              <a:srgbClr val="800000"/>
            </a:solidFill>
            <a:prstDash val="sysDot"/>
            <a:miter lim="800000"/>
            <a:headEnd/>
            <a:tailEnd/>
          </a:ln>
        </p:spPr>
        <p:txBody>
          <a:bodyPr rot="10800000" vert="vert" wrap="none"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Приоритетные</a:t>
            </a:r>
          </a:p>
          <a:p>
            <a:pPr algn="ctr">
              <a:defRPr/>
            </a:pPr>
            <a:r>
              <a:rPr lang="ru-RU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виды экономической </a:t>
            </a:r>
            <a:endParaRPr lang="ru-RU" sz="18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1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деятельности МП</a:t>
            </a:r>
            <a:endParaRPr lang="ru-RU" sz="18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57188" y="142875"/>
            <a:ext cx="8496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Оборот предприятий, распределение по видам экономической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деятельности</a:t>
            </a:r>
          </a:p>
        </p:txBody>
      </p:sp>
      <p:graphicFrame>
        <p:nvGraphicFramePr>
          <p:cNvPr id="19" name="Chart 1"/>
          <p:cNvGraphicFramePr>
            <a:graphicFrameLocks/>
          </p:cNvGraphicFramePr>
          <p:nvPr/>
        </p:nvGraphicFramePr>
        <p:xfrm>
          <a:off x="1763688" y="1916832"/>
          <a:ext cx="6000760" cy="3926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2" name="TextBox 31"/>
          <p:cNvSpPr txBox="1"/>
          <p:nvPr/>
        </p:nvSpPr>
        <p:spPr>
          <a:xfrm rot="1503319">
            <a:off x="2240048" y="3034643"/>
            <a:ext cx="254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31,4 %  =   100 %</a:t>
            </a:r>
            <a:endParaRPr lang="ru-RU" sz="1800" b="1" dirty="0">
              <a:solidFill>
                <a:schemeClr val="accent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28728" y="1785926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68,6%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13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715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Оборот малых предприятий включая </a:t>
            </a:r>
            <a:r>
              <a:rPr lang="ru-RU" sz="2400" b="1" dirty="0" err="1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микропредприятия</a:t>
            </a:r>
            <a:r>
              <a:rPr lang="ru-RU" sz="2400" b="1" dirty="0" smtClean="0">
                <a:solidFill>
                  <a:srgbClr val="FFFF00"/>
                </a:solidFill>
                <a:latin typeface="Candara" pitchFamily="34" charset="0"/>
              </a:rPr>
              <a:t>, млрд. руб.</a:t>
            </a:r>
            <a:endParaRPr lang="ru-RU" sz="2400" b="1" dirty="0">
              <a:solidFill>
                <a:srgbClr val="FFFF00"/>
              </a:solidFill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32964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14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715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Прогноз инвестиций в основной капитал, млн. руб.</a:t>
            </a:r>
            <a:endParaRPr lang="ru-RU" sz="2400" b="1" dirty="0">
              <a:solidFill>
                <a:srgbClr val="FFFF00"/>
              </a:solidFill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32964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15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06760" cy="4731438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«Строительство комплекса по переработке зерновых  и бобовых культур ООО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Агропродукт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«Строительство кластера по производству высокотехнологичных керамических изделий» ООО «Георгиевский комбинат строительных материалов»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«Строительство завода по глубокой переработке сои» ООО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АгроЮг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«Реконструкция газонаполнительной  станции СУГ в г. Георгиевске по ул. Октябрьской, 163, строительство нефтяной базы» ОАО «НК «Роснефть-Ставрополье»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«Строительство новой мельницы» и «Реконструкция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автоприёмного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устройство элеватора»  ОАО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Макфа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производственная площадка Георгиевск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16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Инвестиционные проекты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7150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Прибыль, млн. руб.</a:t>
            </a:r>
            <a:endParaRPr lang="ru-RU" sz="3600" b="1" dirty="0">
              <a:solidFill>
                <a:srgbClr val="FFFF00"/>
              </a:solidFill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32964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17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57150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Финансы, млн. руб.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18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7150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Численность занятых в экономике, тыс. чел.</a:t>
            </a:r>
            <a:endParaRPr lang="ru-RU" sz="2800" b="1" dirty="0">
              <a:solidFill>
                <a:srgbClr val="FFFF00"/>
              </a:solidFill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19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06760" cy="473143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Ставропольского края «О бюджетном процессе в Ставропольском крае»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города Георгиевска от 20 сентября 2011 года №1240 «Об утверждении Порядка разработки прогноза социально-экономического развития города Георгиевска»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2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ОСНОВА РАЗРАБОТКИ ПРОГНОЗА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64305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Уровень зарегистрированной безработицы, %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20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Среднемесячная номинальная заработная плата одного работника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71472" y="714356"/>
          <a:ext cx="7786742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21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 социальной сферы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857208"/>
          <a:ext cx="91440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22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Российской Федерации, Ставропольского края и города Георгиевска на 2015 год и на период до 2017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36711"/>
          <a:ext cx="9144000" cy="589444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28596"/>
                <a:gridCol w="4500594"/>
                <a:gridCol w="857256"/>
                <a:gridCol w="928694"/>
                <a:gridCol w="785818"/>
                <a:gridCol w="857256"/>
                <a:gridCol w="785786"/>
              </a:tblGrid>
              <a:tr h="4907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2013 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Оценка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2014 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Прогноз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73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2015 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2016 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2017 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6024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/>
                        <a:t>Объём отгруженных товаров,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11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Российская Федерация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101,70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101,70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102,10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11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Ставропольский край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105,75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95,39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110,81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106,64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105,11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11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город Георгиевск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81,50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101,13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102,00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102,50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103,00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117">
                <a:tc rowSpan="4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/>
                        <a:t>Оборот розничной торговли, процентов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Российская Федерация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103,90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101,90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103,30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103,60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104,80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Ставропольский </a:t>
                      </a:r>
                      <a:r>
                        <a:rPr lang="ru-RU" sz="1200" dirty="0"/>
                        <a:t>край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102,80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101,20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101,50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102,40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103,00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85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город Георгиевск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107,30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102,40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102,70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104,10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104,50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306">
                <a:tc rowSpan="4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/>
                        <a:t>Индекс потребительских цен в среднем за год, процентов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Российская Федерация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106,50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107,50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105,50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104,50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104,00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Ставропольский край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106,70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105,80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105,10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104,70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104,40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город Георгиевск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106,70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105,80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105,10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104,70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104,40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2176">
                <a:tc rowSpan="4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/>
                        <a:t>Среднемесячная номинальная начисленная заработная плата, процентов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Российская Федерация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111,80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109,00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108,80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108,00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110,40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Ставропольский край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112,40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108,20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107,10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107,70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108,50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город Георгиевск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115,70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105,50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105,70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106,70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107,50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306">
                <a:tc rowSpan="4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/>
                        <a:t>Инвестиции в основной капитал, процентов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Российская Федерация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99,80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97,60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107,20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104,60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106,10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/>
                        <a:t>Ставропольский край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101,50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103,70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100,10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101,20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101,40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56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город Георгиевск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129,00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100,32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101,79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102,36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103,20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466975" y="2071688"/>
            <a:ext cx="4319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249488" y="224948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6607175" y="2249488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572794" y="19280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Схема 14"/>
          <p:cNvGraphicFramePr/>
          <p:nvPr/>
        </p:nvGraphicFramePr>
        <p:xfrm>
          <a:off x="714348" y="571480"/>
          <a:ext cx="78581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0"/>
            <a:ext cx="9144000" cy="1079500"/>
          </a:xfrm>
          <a:prstGeom prst="rect">
            <a:avLst/>
          </a:prstGeom>
          <a:solidFill>
            <a:srgbClr val="005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20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3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079500"/>
          </a:xfrm>
          <a:prstGeom prst="rect">
            <a:avLst/>
          </a:prstGeom>
          <a:solidFill>
            <a:srgbClr val="005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20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107950" y="115888"/>
            <a:ext cx="8928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города Георгиевска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4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107950" y="3716338"/>
            <a:ext cx="3816350" cy="865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Сценарные условия для формирования  </a:t>
            </a:r>
          </a:p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вариантов прогноза социально-</a:t>
            </a:r>
          </a:p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экономического развития </a:t>
            </a:r>
          </a:p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Российской Федерации</a:t>
            </a: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428596" y="4572008"/>
            <a:ext cx="3527425" cy="935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Стратегия </a:t>
            </a:r>
            <a:r>
              <a:rPr lang="ru-RU" sz="1500" dirty="0" smtClean="0">
                <a:latin typeface="Times New Roman" pitchFamily="18" charset="0"/>
                <a:cs typeface="Arial" charset="0"/>
              </a:rPr>
              <a:t> устойчивого </a:t>
            </a:r>
          </a:p>
          <a:p>
            <a:pPr algn="l"/>
            <a:r>
              <a:rPr lang="ru-RU" sz="1500" dirty="0" smtClean="0">
                <a:latin typeface="Times New Roman" pitchFamily="18" charset="0"/>
                <a:cs typeface="Arial" charset="0"/>
              </a:rPr>
              <a:t>социально-экономического </a:t>
            </a:r>
            <a:endParaRPr lang="ru-RU" sz="1500" dirty="0">
              <a:latin typeface="Times New Roman" pitchFamily="18" charset="0"/>
              <a:cs typeface="Arial" charset="0"/>
            </a:endParaRPr>
          </a:p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развития </a:t>
            </a:r>
            <a:r>
              <a:rPr lang="ru-RU" sz="1500" dirty="0" smtClean="0">
                <a:latin typeface="Times New Roman" pitchFamily="18" charset="0"/>
                <a:cs typeface="Arial" charset="0"/>
              </a:rPr>
              <a:t>города Георгиевска  </a:t>
            </a:r>
            <a:endParaRPr lang="ru-RU" sz="1500" dirty="0">
              <a:latin typeface="Times New Roman" pitchFamily="18" charset="0"/>
              <a:cs typeface="Arial" charset="0"/>
            </a:endParaRPr>
          </a:p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до 2025 года</a:t>
            </a:r>
          </a:p>
        </p:txBody>
      </p:sp>
      <p:sp>
        <p:nvSpPr>
          <p:cNvPr id="7178" name="Line 457"/>
          <p:cNvSpPr>
            <a:spLocks noChangeShapeType="1"/>
          </p:cNvSpPr>
          <p:nvPr/>
        </p:nvSpPr>
        <p:spPr bwMode="auto">
          <a:xfrm>
            <a:off x="4787900" y="1989138"/>
            <a:ext cx="2808288" cy="1944687"/>
          </a:xfrm>
          <a:prstGeom prst="line">
            <a:avLst/>
          </a:prstGeom>
          <a:noFill/>
          <a:ln w="57150">
            <a:solidFill>
              <a:srgbClr val="264B86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458"/>
          <p:cNvSpPr>
            <a:spLocks noChangeShapeType="1"/>
          </p:cNvSpPr>
          <p:nvPr/>
        </p:nvSpPr>
        <p:spPr bwMode="auto">
          <a:xfrm flipH="1">
            <a:off x="1692275" y="1989138"/>
            <a:ext cx="3081338" cy="1727200"/>
          </a:xfrm>
          <a:prstGeom prst="line">
            <a:avLst/>
          </a:prstGeom>
          <a:noFill/>
          <a:ln w="57150">
            <a:solidFill>
              <a:srgbClr val="264B86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459"/>
          <p:cNvSpPr>
            <a:spLocks noChangeShapeType="1"/>
          </p:cNvSpPr>
          <p:nvPr/>
        </p:nvSpPr>
        <p:spPr bwMode="auto">
          <a:xfrm>
            <a:off x="4788024" y="2060848"/>
            <a:ext cx="144016" cy="2880320"/>
          </a:xfrm>
          <a:prstGeom prst="line">
            <a:avLst/>
          </a:prstGeom>
          <a:noFill/>
          <a:ln w="57150">
            <a:solidFill>
              <a:srgbClr val="264B86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1762125" y="1270000"/>
            <a:ext cx="5976938" cy="7191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900" b="1" dirty="0">
                <a:latin typeface="Times New Roman" pitchFamily="18" charset="0"/>
              </a:rPr>
              <a:t>Прогноз социально-экономического развития </a:t>
            </a:r>
          </a:p>
          <a:p>
            <a:r>
              <a:rPr lang="ru-RU" sz="1900" b="1" dirty="0" smtClean="0">
                <a:latin typeface="Times New Roman" pitchFamily="18" charset="0"/>
              </a:rPr>
              <a:t>города Георгиевска:</a:t>
            </a:r>
            <a:endParaRPr lang="ru-RU" sz="1900" b="1" dirty="0">
              <a:latin typeface="Times New Roman" pitchFamily="18" charset="0"/>
            </a:endParaRPr>
          </a:p>
        </p:txBody>
      </p:sp>
      <p:sp>
        <p:nvSpPr>
          <p:cNvPr id="7187" name="Rectangle 13"/>
          <p:cNvSpPr>
            <a:spLocks noChangeArrowheads="1"/>
          </p:cNvSpPr>
          <p:nvPr/>
        </p:nvSpPr>
        <p:spPr bwMode="auto">
          <a:xfrm>
            <a:off x="971550" y="5516563"/>
            <a:ext cx="3600450" cy="792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Программа социально-экономического </a:t>
            </a:r>
          </a:p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развития </a:t>
            </a:r>
            <a:r>
              <a:rPr lang="ru-RU" sz="1500" dirty="0" smtClean="0">
                <a:latin typeface="Times New Roman" pitchFamily="18" charset="0"/>
                <a:cs typeface="Arial" charset="0"/>
              </a:rPr>
              <a:t>города Георгиевска </a:t>
            </a:r>
            <a:endParaRPr lang="ru-RU" sz="1500" dirty="0">
              <a:latin typeface="Times New Roman" pitchFamily="18" charset="0"/>
              <a:cs typeface="Arial" charset="0"/>
            </a:endParaRPr>
          </a:p>
          <a:p>
            <a:pPr algn="l"/>
            <a:r>
              <a:rPr lang="ru-RU" sz="1500" dirty="0">
                <a:latin typeface="Times New Roman" pitchFamily="18" charset="0"/>
                <a:cs typeface="Arial" charset="0"/>
              </a:rPr>
              <a:t>на </a:t>
            </a:r>
            <a:r>
              <a:rPr lang="ru-RU" sz="1500" dirty="0" smtClean="0">
                <a:latin typeface="Times New Roman" pitchFamily="18" charset="0"/>
                <a:cs typeface="Arial" charset="0"/>
              </a:rPr>
              <a:t>2012-2015 </a:t>
            </a:r>
            <a:r>
              <a:rPr lang="ru-RU" sz="1500" dirty="0">
                <a:latin typeface="Times New Roman" pitchFamily="18" charset="0"/>
                <a:cs typeface="Arial" charset="0"/>
              </a:rPr>
              <a:t>годы</a:t>
            </a:r>
          </a:p>
        </p:txBody>
      </p:sp>
      <p:sp>
        <p:nvSpPr>
          <p:cNvPr id="7188" name="Rectangle 13"/>
          <p:cNvSpPr>
            <a:spLocks noChangeArrowheads="1"/>
          </p:cNvSpPr>
          <p:nvPr/>
        </p:nvSpPr>
        <p:spPr bwMode="auto">
          <a:xfrm>
            <a:off x="5364088" y="4005064"/>
            <a:ext cx="3600400" cy="86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500" dirty="0" smtClean="0">
                <a:latin typeface="Times New Roman" pitchFamily="18" charset="0"/>
                <a:cs typeface="Arial" charset="0"/>
              </a:rPr>
              <a:t>Сценарные условия для формирования  </a:t>
            </a:r>
          </a:p>
          <a:p>
            <a:r>
              <a:rPr lang="ru-RU" sz="1500" dirty="0" smtClean="0">
                <a:latin typeface="Times New Roman" pitchFamily="18" charset="0"/>
                <a:cs typeface="Arial" charset="0"/>
              </a:rPr>
              <a:t>вариантов прогноза социально-</a:t>
            </a:r>
          </a:p>
          <a:p>
            <a:r>
              <a:rPr lang="ru-RU" sz="1500" dirty="0" smtClean="0">
                <a:latin typeface="Times New Roman" pitchFamily="18" charset="0"/>
                <a:cs typeface="Arial" charset="0"/>
              </a:rPr>
              <a:t>экономического развития </a:t>
            </a:r>
          </a:p>
          <a:p>
            <a:r>
              <a:rPr lang="ru-RU" sz="1500" dirty="0" smtClean="0">
                <a:latin typeface="Times New Roman" pitchFamily="18" charset="0"/>
                <a:cs typeface="Arial" charset="0"/>
              </a:rPr>
              <a:t>Ставропольского края</a:t>
            </a:r>
            <a:endParaRPr lang="ru-RU" sz="15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7189" name="Rectangle 13"/>
          <p:cNvSpPr>
            <a:spLocks noChangeArrowheads="1"/>
          </p:cNvSpPr>
          <p:nvPr/>
        </p:nvSpPr>
        <p:spPr bwMode="auto">
          <a:xfrm>
            <a:off x="4860032" y="4869160"/>
            <a:ext cx="3815656" cy="6479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500" dirty="0" smtClean="0">
                <a:latin typeface="Times New Roman" pitchFamily="18" charset="0"/>
                <a:cs typeface="Arial" charset="0"/>
              </a:rPr>
              <a:t>Муниципальные программы  </a:t>
            </a:r>
          </a:p>
          <a:p>
            <a:pPr algn="l"/>
            <a:r>
              <a:rPr lang="ru-RU" sz="1500" dirty="0" smtClean="0">
                <a:latin typeface="Times New Roman" pitchFamily="18" charset="0"/>
                <a:cs typeface="Arial" charset="0"/>
              </a:rPr>
              <a:t>города Георгиевска  </a:t>
            </a:r>
            <a:endParaRPr lang="ru-RU" sz="1500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Прогноз объема отгруженных товаров собственного производства, выполненных работ и услуг собственными силами – «Обрабатывающие производства», (млн. рублей)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5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07157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FF00"/>
                </a:solidFill>
              </a:rPr>
              <a:t>Структура объема отгруженных товаров собственного производства по виду экономической деятельности «Обрабатывающие производства» за 2014 год</a:t>
            </a:r>
            <a:endParaRPr lang="ru-RU" sz="18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15436" cy="5571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6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  <a:latin typeface="Candara" pitchFamily="34" charset="0"/>
                <a:cs typeface="Times New Roman" pitchFamily="18" charset="0"/>
              </a:rPr>
              <a:t>Прогноз объема отгруженных товаров собственного производства, выполненных работ и услуг собственными силами –</a:t>
            </a:r>
            <a:r>
              <a:rPr lang="ru-RU" sz="2000" b="1" dirty="0" smtClean="0">
                <a:solidFill>
                  <a:srgbClr val="FFFF00"/>
                </a:solidFill>
                <a:latin typeface="Candara" pitchFamily="34" charset="0"/>
              </a:rPr>
              <a:t>«Производство и распределение электроэнергии, газа и воды», млн. руб.</a:t>
            </a:r>
            <a:endParaRPr lang="ru-RU" sz="2000" b="1" dirty="0">
              <a:solidFill>
                <a:srgbClr val="FFFF00"/>
              </a:solidFill>
              <a:latin typeface="Candar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7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Прогноз объема работ в сфере строительства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71472" y="714356"/>
          <a:ext cx="7786742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8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Прогноз индекса потребительских цен и оборота розничной торговли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71472" y="714356"/>
          <a:ext cx="828680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6456" y="6492469"/>
            <a:ext cx="360040" cy="2616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9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843</Words>
  <Application>Microsoft Office PowerPoint</Application>
  <PresentationFormat>Экран (4:3)</PresentationFormat>
  <Paragraphs>374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Администрация города Георгиевска Ставропольского края</vt:lpstr>
      <vt:lpstr>ОСНОВА РАЗРАБОТКИ ПРОГНОЗА</vt:lpstr>
      <vt:lpstr>Слайд 3</vt:lpstr>
      <vt:lpstr>Слайд 4</vt:lpstr>
      <vt:lpstr>Прогноз объема отгруженных товаров собственного производства, выполненных работ и услуг собственными силами – «Обрабатывающие производства», (млн. рублей)</vt:lpstr>
      <vt:lpstr>Структура объема отгруженных товаров собственного производства по виду экономической деятельности «Обрабатывающие производства» за 2014 год</vt:lpstr>
      <vt:lpstr>Прогноз объема отгруженных товаров собственного производства, выполненных работ и услуг собственными силами –«Производство и распределение электроэнергии, газа и воды», млн. руб.</vt:lpstr>
      <vt:lpstr>Прогноз объема работ в сфере строительства</vt:lpstr>
      <vt:lpstr>Прогноз индекса потребительских цен и оборота розничной торговли</vt:lpstr>
      <vt:lpstr>Прогноз оборота общественного питания, млн. руб.</vt:lpstr>
      <vt:lpstr>Прогноз объема платных услуг населению, млн. руб.</vt:lpstr>
      <vt:lpstr>Динамика развития МСП</vt:lpstr>
      <vt:lpstr>Слайд 13</vt:lpstr>
      <vt:lpstr>Оборот малых предприятий включая микропредприятия, млрд. руб.</vt:lpstr>
      <vt:lpstr>Прогноз инвестиций в основной капитал, млн. руб.</vt:lpstr>
      <vt:lpstr>Инвестиционные проекты</vt:lpstr>
      <vt:lpstr>Прибыль, млн. руб.</vt:lpstr>
      <vt:lpstr>Финансы, млн. руб.</vt:lpstr>
      <vt:lpstr>Численность занятых в экономике, тыс. чел.</vt:lpstr>
      <vt:lpstr>Уровень зарегистрированной безработицы, %</vt:lpstr>
      <vt:lpstr>Среднемесячная номинальная заработная плата одного работника </vt:lpstr>
      <vt:lpstr>Развитие социальной сферы</vt:lpstr>
      <vt:lpstr>Основные показатели социально-экономического развития Российской Федерации, Ставропольского края и города Георгиевска на 2015 год и на период до 2017 года </vt:lpstr>
    </vt:vector>
  </TitlesOfParts>
  <Company>stavinvest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субъектов МСП по видам экономической деятельности</dc:title>
  <dc:creator>stavinvest</dc:creator>
  <cp:lastModifiedBy>СикорскаяО</cp:lastModifiedBy>
  <cp:revision>292</cp:revision>
  <dcterms:created xsi:type="dcterms:W3CDTF">2014-09-04T10:55:55Z</dcterms:created>
  <dcterms:modified xsi:type="dcterms:W3CDTF">2014-12-15T05:32:39Z</dcterms:modified>
</cp:coreProperties>
</file>