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66FFFF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60"/>
      <c:rotY val="190"/>
      <c:perspective val="0"/>
    </c:view3D>
    <c:plotArea>
      <c:layout>
        <c:manualLayout>
          <c:layoutTarget val="inner"/>
          <c:xMode val="edge"/>
          <c:yMode val="edge"/>
          <c:x val="7.6794948438841645E-2"/>
          <c:y val="1.0315864990256831E-2"/>
          <c:w val="0.90414247570754536"/>
          <c:h val="0.9314563773005097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008000"/>
            </a:solidFill>
            <a:ln w="20771">
              <a:solidFill>
                <a:srgbClr val="000000"/>
              </a:solidFill>
              <a:prstDash val="solid"/>
            </a:ln>
          </c:spPr>
          <c:explosion val="7"/>
          <c:dPt>
            <c:idx val="0"/>
            <c:spPr>
              <a:solidFill>
                <a:srgbClr val="FF8080"/>
              </a:solidFill>
              <a:ln w="20771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FF"/>
              </a:solidFill>
              <a:ln w="20771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0000"/>
              </a:solidFill>
              <a:ln w="20771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FFFF"/>
              </a:solidFill>
              <a:ln w="20771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FFFF00"/>
              </a:solidFill>
              <a:ln w="20771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99CC"/>
              </a:solidFill>
              <a:ln w="20771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99CC00"/>
              </a:solidFill>
              <a:ln w="20771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0000FF"/>
              </a:solidFill>
              <a:ln w="20771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800080"/>
              </a:solidFill>
              <a:ln w="20771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8891484168216549"/>
                  <c:y val="3.6888971804891493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9.8572815608926112E-2"/>
                  <c:y val="0.1137116802396341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7.8932787373156722E-3"/>
                  <c:y val="-4.7379157398577475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1.9062790280788125E-2"/>
                  <c:y val="-1.8892123343951024E-2"/>
                </c:manualLayout>
              </c:layout>
              <c:dLblPos val="bestFit"/>
              <c:showVal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0.15300622610745229"/>
                  <c:y val="-0.12981953443236524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0.13946879527093758"/>
                  <c:y val="-3.8355524332857174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2.1632995225945049E-2"/>
                  <c:y val="6.4630427411604824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0.25065464893665734"/>
                  <c:y val="2.2390675499262675E-2"/>
                </c:manualLayout>
              </c:layout>
              <c:dLblPos val="bestFit"/>
              <c:showVal val="1"/>
            </c:dLbl>
            <c:dLbl>
              <c:idx val="10"/>
              <c:dLblPos val="bestFit"/>
              <c:showVal val="1"/>
            </c:dLbl>
            <c:dLbl>
              <c:idx val="11"/>
              <c:layout>
                <c:manualLayout>
                  <c:xMode val="edge"/>
                  <c:yMode val="edge"/>
                  <c:x val="2.7667984189723448E-2"/>
                  <c:y val="0.51931330472102732"/>
                </c:manualLayout>
              </c:layout>
              <c:dLblPos val="bestFit"/>
              <c:showVal val="1"/>
            </c:dLbl>
            <c:spPr>
              <a:noFill/>
              <a:ln w="4154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</c:dLbls>
          <c:cat>
            <c:strRef>
              <c:f>Sheet1!$A$2:$A$10</c:f>
              <c:strCache>
                <c:ptCount val="9"/>
                <c:pt idx="0">
                  <c:v>Развитие образования и молодёжной политики</c:v>
                </c:pt>
                <c:pt idx="1">
                  <c:v>Развитие жилищно-коммунального хозяйства, защита населения и тер¬ритории от чрезвычайных ситуаций</c:v>
                </c:pt>
                <c:pt idx="2">
                  <c:v>Управление финансами</c:v>
                </c:pt>
                <c:pt idx="3">
                  <c:v>Обеспечение безопасности дорожного движения</c:v>
                </c:pt>
                <c:pt idx="4">
                  <c:v>Модернизация экономики, развитие инноваций, малого и среднего бизнеса, туризма и улучшение инвестиционного климата</c:v>
                </c:pt>
                <c:pt idx="5">
                  <c:v>Социальная поддержка граждан</c:v>
                </c:pt>
                <c:pt idx="6">
                  <c:v>Развитие культуры и спорта  </c:v>
                </c:pt>
                <c:pt idx="7">
                  <c:v>Управление имуществом</c:v>
                </c:pt>
                <c:pt idx="8">
                  <c:v>Повышение открытости и эффективности деятельно-сти администрации города Георгиевска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615616.55000000005</c:v>
                </c:pt>
                <c:pt idx="1">
                  <c:v>75112.39</c:v>
                </c:pt>
                <c:pt idx="2">
                  <c:v>27438.309999999961</c:v>
                </c:pt>
                <c:pt idx="3">
                  <c:v>20121.509999999962</c:v>
                </c:pt>
                <c:pt idx="4">
                  <c:v>0</c:v>
                </c:pt>
                <c:pt idx="5">
                  <c:v>368398.89</c:v>
                </c:pt>
                <c:pt idx="6">
                  <c:v>31584.95</c:v>
                </c:pt>
                <c:pt idx="7">
                  <c:v>8880</c:v>
                </c:pt>
                <c:pt idx="8">
                  <c:v>64676.52</c:v>
                </c:pt>
              </c:numCache>
            </c:numRef>
          </c:val>
        </c:ser>
        <c:dLbls>
          <c:showVal val="1"/>
        </c:dLbls>
      </c:pie3DChart>
      <c:spPr>
        <a:solidFill>
          <a:prstClr val="white"/>
        </a:solidFill>
        <a:ln w="41542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30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60"/>
      <c:rotY val="190"/>
      <c:perspective val="0"/>
    </c:view3D>
    <c:plotArea>
      <c:layout>
        <c:manualLayout>
          <c:layoutTarget val="inner"/>
          <c:xMode val="edge"/>
          <c:yMode val="edge"/>
          <c:x val="7.2081289768486198E-2"/>
          <c:y val="5.3566343035822778E-2"/>
          <c:w val="0.92694830855930521"/>
          <c:h val="0.9462678512643227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008000"/>
            </a:solidFill>
            <a:ln w="21385">
              <a:solidFill>
                <a:srgbClr val="000000"/>
              </a:solidFill>
              <a:prstDash val="solid"/>
            </a:ln>
          </c:spPr>
          <c:explosion val="7"/>
          <c:dPt>
            <c:idx val="0"/>
            <c:spPr>
              <a:solidFill>
                <a:srgbClr val="FF8080"/>
              </a:solidFill>
              <a:ln w="21385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FF"/>
              </a:solidFill>
              <a:ln w="21385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0000"/>
              </a:solidFill>
              <a:ln w="21385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FFFF"/>
              </a:solidFill>
              <a:ln w="21385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FFFF"/>
              </a:solidFill>
              <a:ln w="21385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99CC"/>
              </a:solidFill>
              <a:ln w="21385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99CC00"/>
              </a:solidFill>
              <a:ln w="21385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0000FF"/>
              </a:solidFill>
              <a:ln w="21385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800080"/>
              </a:solidFill>
              <a:ln w="21385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8891484168216549"/>
                  <c:y val="3.6888971804891459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>
                        <a:solidFill>
                          <a:srgbClr val="0000FF"/>
                        </a:solidFill>
                      </a:rPr>
                      <a:t>629 758,60</a:t>
                    </a:r>
                  </a:p>
                </c:rich>
              </c:tx>
              <c:dLblPos val="bestFit"/>
              <c:showVal val="1"/>
            </c:dLbl>
            <c:dLbl>
              <c:idx val="1"/>
              <c:layout>
                <c:manualLayout>
                  <c:x val="-5.3655897204722115E-2"/>
                  <c:y val="0.10076983599358369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>
                        <a:solidFill>
                          <a:srgbClr val="0000FF"/>
                        </a:solidFill>
                      </a:rPr>
                      <a:t>145 346,54</a:t>
                    </a:r>
                  </a:p>
                </c:rich>
              </c:tx>
              <c:dLblPos val="bestFit"/>
              <c:showVal val="1"/>
            </c:dLbl>
            <c:dLbl>
              <c:idx val="2"/>
              <c:layout>
                <c:manualLayout>
                  <c:x val="0.10456196464774598"/>
                  <c:y val="-2.7660538200728895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>
                        <a:solidFill>
                          <a:srgbClr val="0000FF"/>
                        </a:solidFill>
                      </a:rPr>
                      <a:t>14 680,00</a:t>
                    </a:r>
                  </a:p>
                </c:rich>
              </c:tx>
              <c:dLblPos val="bestFit"/>
              <c:showVal val="1"/>
            </c:dLbl>
            <c:dLbl>
              <c:idx val="3"/>
              <c:layout>
                <c:manualLayout>
                  <c:x val="8.0209965116364267E-3"/>
                  <c:y val="-6.4389086847432882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>
                        <a:solidFill>
                          <a:srgbClr val="0000FF"/>
                        </a:solidFill>
                      </a:rPr>
                      <a:t>97 170,00</a:t>
                    </a:r>
                  </a:p>
                </c:rich>
              </c:tx>
              <c:dLblPos val="bestFit"/>
              <c:showVal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0.11166166103649941"/>
                  <c:y val="-0.1178697515376246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>
                        <a:solidFill>
                          <a:srgbClr val="0000FF"/>
                        </a:solidFill>
                      </a:rPr>
                      <a:t>360 843,66</a:t>
                    </a:r>
                  </a:p>
                </c:rich>
              </c:tx>
              <c:dLblPos val="bestFit"/>
              <c:showVal val="1"/>
            </c:dLbl>
            <c:dLbl>
              <c:idx val="6"/>
              <c:layout>
                <c:manualLayout>
                  <c:x val="0.13418785822056825"/>
                  <c:y val="-6.2492300723779412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>
                        <a:solidFill>
                          <a:srgbClr val="0000FF"/>
                        </a:solidFill>
                      </a:rPr>
                      <a:t>52 126,95</a:t>
                    </a:r>
                  </a:p>
                </c:rich>
              </c:tx>
              <c:dLblPos val="bestFit"/>
              <c:showVal val="1"/>
            </c:dLbl>
            <c:dLbl>
              <c:idx val="7"/>
              <c:layout>
                <c:manualLayout>
                  <c:x val="9.3238888943924736E-2"/>
                  <c:y val="-6.7627969659727989E-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>
                        <a:solidFill>
                          <a:srgbClr val="0000FF"/>
                        </a:solidFill>
                      </a:rPr>
                      <a:t>10 734,88</a:t>
                    </a:r>
                  </a:p>
                </c:rich>
              </c:tx>
              <c:dLblPos val="bestFit"/>
              <c:showVal val="1"/>
            </c:dLbl>
            <c:dLbl>
              <c:idx val="8"/>
              <c:layout>
                <c:manualLayout>
                  <c:x val="-0.27526996161034173"/>
                  <c:y val="-1.3713003201003701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>
                        <a:solidFill>
                          <a:srgbClr val="0000FF"/>
                        </a:solidFill>
                      </a:rPr>
                      <a:t>94 911,19</a:t>
                    </a:r>
                  </a:p>
                </c:rich>
              </c:tx>
              <c:dLblPos val="bestFit"/>
              <c:showVal val="1"/>
            </c:dLbl>
            <c:dLbl>
              <c:idx val="10"/>
              <c:dLblPos val="bestFit"/>
              <c:showVal val="1"/>
            </c:dLbl>
            <c:dLbl>
              <c:idx val="11"/>
              <c:layout>
                <c:manualLayout>
                  <c:xMode val="edge"/>
                  <c:yMode val="edge"/>
                  <c:x val="2.7667984189723438E-2"/>
                  <c:y val="0.51931330472102732"/>
                </c:manualLayout>
              </c:layout>
              <c:dLblPos val="bestFit"/>
              <c:showVal val="1"/>
            </c:dLbl>
            <c:spPr>
              <a:noFill/>
              <a:ln w="4277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</c:dLbls>
          <c:cat>
            <c:strRef>
              <c:f>Sheet1!$A$2:$A$10</c:f>
              <c:strCache>
                <c:ptCount val="9"/>
                <c:pt idx="0">
                  <c:v>Развитие образования и молодёжной политики</c:v>
                </c:pt>
                <c:pt idx="1">
                  <c:v>Развитие жилищно-коммунального хозяйства, защита населения и тер¬ритории от чрезвычайных ситуаций</c:v>
                </c:pt>
                <c:pt idx="2">
                  <c:v>Управление финансами</c:v>
                </c:pt>
                <c:pt idx="3">
                  <c:v>Обеспечение безопасности дорожного движения</c:v>
                </c:pt>
                <c:pt idx="4">
                  <c:v>Модернизация экономики, развитие инноваций, малого и среднего бизнеса, туризма и улучшение инвестиционного климата</c:v>
                </c:pt>
                <c:pt idx="5">
                  <c:v>Социальная поддержка граждан</c:v>
                </c:pt>
                <c:pt idx="6">
                  <c:v>Развитие культуры и спорта  </c:v>
                </c:pt>
                <c:pt idx="7">
                  <c:v>Управление имуществом</c:v>
                </c:pt>
                <c:pt idx="8">
                  <c:v>Повышение открытости и эффективности деятельно-сти администрации города Георгиевска</c:v>
                </c:pt>
              </c:strCache>
            </c:strRef>
          </c:cat>
          <c:val>
            <c:numRef>
              <c:f>Sheet1!$B$2:$B$10</c:f>
              <c:numCache>
                <c:formatCode>#,##0.00</c:formatCode>
                <c:ptCount val="9"/>
                <c:pt idx="0">
                  <c:v>629758.6</c:v>
                </c:pt>
                <c:pt idx="1">
                  <c:v>145346.54</c:v>
                </c:pt>
                <c:pt idx="2">
                  <c:v>14680</c:v>
                </c:pt>
                <c:pt idx="3">
                  <c:v>97170</c:v>
                </c:pt>
                <c:pt idx="4">
                  <c:v>0</c:v>
                </c:pt>
                <c:pt idx="5">
                  <c:v>360843.66</c:v>
                </c:pt>
                <c:pt idx="6">
                  <c:v>52126.950000000012</c:v>
                </c:pt>
                <c:pt idx="7">
                  <c:v>10734.88</c:v>
                </c:pt>
                <c:pt idx="8">
                  <c:v>94911.19</c:v>
                </c:pt>
              </c:numCache>
            </c:numRef>
          </c:val>
        </c:ser>
        <c:dLbls>
          <c:showVal val="1"/>
        </c:dLbls>
      </c:pie3DChart>
      <c:spPr>
        <a:solidFill>
          <a:schemeClr val="bg1"/>
        </a:solidFill>
        <a:ln w="4277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34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6494203849518813E-2"/>
          <c:y val="3.3835835679699666E-2"/>
          <c:w val="0.78221970691163589"/>
          <c:h val="0.8251047199291824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расходы, %</c:v>
                </c:pt>
              </c:strCache>
            </c:strRef>
          </c:tx>
          <c:spPr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3500000" scaled="1"/>
              <a:tileRect/>
            </a:gradFill>
          </c:spPr>
          <c:dLbls>
            <c:txPr>
              <a:bodyPr/>
              <a:lstStyle/>
              <a:p>
                <a:pPr>
                  <a:defRPr b="1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61.3</c:v>
                </c:pt>
                <c:pt idx="1">
                  <c:v>99.3</c:v>
                </c:pt>
                <c:pt idx="2">
                  <c:v>99.3</c:v>
                </c:pt>
                <c:pt idx="3">
                  <c:v>99.2</c:v>
                </c:pt>
                <c:pt idx="4">
                  <c:v>99.2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расходы, %</c:v>
                </c:pt>
              </c:strCache>
            </c:strRef>
          </c:tx>
          <c:spPr>
            <a:solidFill>
              <a:srgbClr val="FF33CC"/>
            </a:solidFill>
          </c:spPr>
          <c:dLbls>
            <c:dLbl>
              <c:idx val="0"/>
              <c:layout>
                <c:manualLayout>
                  <c:x val="1.805555555555553E-2"/>
                  <c:y val="-6.3491873040250847E-3"/>
                </c:manualLayout>
              </c:layout>
              <c:showVal val="1"/>
            </c:dLbl>
            <c:dLbl>
              <c:idx val="1"/>
              <c:layout>
                <c:manualLayout>
                  <c:x val="1.3888888888888888E-2"/>
                  <c:y val="-1.4814770376058531E-2"/>
                </c:manualLayout>
              </c:layout>
              <c:showVal val="1"/>
            </c:dLbl>
            <c:dLbl>
              <c:idx val="2"/>
              <c:layout>
                <c:manualLayout>
                  <c:x val="1.5277777777777777E-2"/>
                  <c:y val="-1.4814770376058531E-2"/>
                </c:manualLayout>
              </c:layout>
              <c:showVal val="1"/>
            </c:dLbl>
            <c:dLbl>
              <c:idx val="3"/>
              <c:layout>
                <c:manualLayout>
                  <c:x val="9.7222222222222224E-3"/>
                  <c:y val="-1.4814770376058531E-2"/>
                </c:manualLayout>
              </c:layout>
              <c:showVal val="1"/>
            </c:dLbl>
            <c:dLbl>
              <c:idx val="4"/>
              <c:layout>
                <c:manualLayout>
                  <c:x val="1.1111111111111212E-2"/>
                  <c:y val="-1.4814770376058531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38.700000000000003</c:v>
                </c:pt>
                <c:pt idx="1">
                  <c:v>0.7</c:v>
                </c:pt>
                <c:pt idx="2">
                  <c:v>0.7</c:v>
                </c:pt>
                <c:pt idx="3">
                  <c:v>0.8</c:v>
                </c:pt>
                <c:pt idx="4">
                  <c:v>0.8</c:v>
                </c:pt>
              </c:numCache>
            </c:numRef>
          </c:val>
        </c:ser>
        <c:shape val="cylinder"/>
        <c:axId val="90666496"/>
        <c:axId val="91272320"/>
        <c:axId val="0"/>
      </c:bar3DChart>
      <c:catAx>
        <c:axId val="90666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00FF"/>
                </a:solidFill>
              </a:defRPr>
            </a:pPr>
            <a:endParaRPr lang="ru-RU"/>
          </a:p>
        </c:txPr>
        <c:crossAx val="91272320"/>
        <c:crosses val="autoZero"/>
        <c:auto val="1"/>
        <c:lblAlgn val="ctr"/>
        <c:lblOffset val="100"/>
      </c:catAx>
      <c:valAx>
        <c:axId val="91272320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00FF"/>
                </a:solidFill>
              </a:defRPr>
            </a:pPr>
            <a:endParaRPr lang="ru-RU"/>
          </a:p>
        </c:txPr>
        <c:crossAx val="90666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00765529308839"/>
          <c:y val="0.46172939863697449"/>
          <c:w val="0.17265901137357831"/>
          <c:h val="0.20564134457456112"/>
        </c:manualLayout>
      </c:layout>
      <c:txPr>
        <a:bodyPr/>
        <a:lstStyle/>
        <a:p>
          <a:pPr>
            <a:defRPr sz="1400" b="1">
              <a:solidFill>
                <a:srgbClr val="0000FF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306FF-2E97-499F-9F9E-E1B1B7B0768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FDD1C-DE82-4B10-91F7-DDB3670B4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9"/>
          <p:cNvGraphicFramePr>
            <a:graphicFrameLocks/>
          </p:cNvGraphicFramePr>
          <p:nvPr/>
        </p:nvGraphicFramePr>
        <p:xfrm>
          <a:off x="0" y="967242"/>
          <a:ext cx="9143998" cy="5890758"/>
        </p:xfrm>
        <a:graphic>
          <a:graphicData uri="http://schemas.openxmlformats.org/drawingml/2006/table">
            <a:tbl>
              <a:tblPr/>
              <a:tblGrid>
                <a:gridCol w="1428728"/>
                <a:gridCol w="726628"/>
                <a:gridCol w="783776"/>
                <a:gridCol w="775612"/>
                <a:gridCol w="791940"/>
                <a:gridCol w="386343"/>
                <a:gridCol w="893419"/>
                <a:gridCol w="810309"/>
                <a:gridCol w="421758"/>
                <a:gridCol w="884536"/>
                <a:gridCol w="849091"/>
                <a:gridCol w="391858"/>
              </a:tblGrid>
              <a:tr h="31717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Наименование муниципальной программы города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2015 года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Предусмотрено на 2016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500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500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500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500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119785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500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27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500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Предусмотрено на 2017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(+;-)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Предусмотрено на 2018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(+;-)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Предусмотрено на 2019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(+;-)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</a:tr>
              <a:tr h="77934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Развитие образования и молодёжной политики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584 155,75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630 558,84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629 758,60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-800,24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588 232,07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-41 526,53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6,6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622 250,78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+34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018,71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5,8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17078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Развитие жилищно-коммунального хозяйства, защита населения и территории от чрезвычайных ситуаций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105 362,66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179 557,84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145 346,54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-34 211,30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19,1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71 089,08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-74 257,46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51,1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68 548,85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-2 540,23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3,6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</a:tr>
              <a:tr h="5936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Развитие культуры и спорта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37 621,79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34 915,72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52 126,95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+17 211,23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49,3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37 090,40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-15 036,55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28,9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35 149,39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-1 941,01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5,2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5936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Социальная поддержка граждан 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385 504,07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360 843,66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-24 660,41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6,4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317 467,75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-43 375,91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12,0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351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158,98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+33 691,23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10,6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</a:tr>
              <a:tr h="77934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Обеспечение безопасности дорожного движения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29 947,44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88 924,18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97 170,00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+8 245,82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9,3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24 800,00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-72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370,00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74,5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24 800,00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Bookman Old Style" pitchFamily="18" charset="0"/>
              </a:rPr>
              <a:t>Сведения о расходах бюджета в разрезе муниципальных программ города Георгиевска с указанием непрограммных расходов, а также данные о достигнутых и планируемых целевых показателях соответствующих муниципальных программ в динамике (фактические значения за 2015 год, 2016 год, прогноз на 2017 год и плановый период 2018 и 2019 годов)</a:t>
            </a:r>
            <a:endParaRPr lang="ru-RU" sz="12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9"/>
          <p:cNvGraphicFramePr>
            <a:graphicFrameLocks/>
          </p:cNvGraphicFramePr>
          <p:nvPr/>
        </p:nvGraphicFramePr>
        <p:xfrm>
          <a:off x="0" y="-1"/>
          <a:ext cx="9143998" cy="6858000"/>
        </p:xfrm>
        <a:graphic>
          <a:graphicData uri="http://schemas.openxmlformats.org/drawingml/2006/table">
            <a:tbl>
              <a:tblPr/>
              <a:tblGrid>
                <a:gridCol w="1357290"/>
                <a:gridCol w="798066"/>
                <a:gridCol w="783776"/>
                <a:gridCol w="783776"/>
                <a:gridCol w="783776"/>
                <a:gridCol w="386343"/>
                <a:gridCol w="789322"/>
                <a:gridCol w="914406"/>
                <a:gridCol w="421758"/>
                <a:gridCol w="884536"/>
                <a:gridCol w="849091"/>
                <a:gridCol w="391858"/>
              </a:tblGrid>
              <a:tr h="3979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Наименование муниципальной программы города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2015 года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Предусмотрено на 2016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500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500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500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500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832146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500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27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500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Предусмотрено на 2017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(+;-)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Предусмотрено на 2018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(+;-)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Предусмотрено на 2019 год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(+;-)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</a:tr>
              <a:tr h="4355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Управление финансами 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12 408,04 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14 680,00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+2 271,96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18,3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13 844,88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-835,12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5,7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13 280,00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-564,88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4,1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</a:tr>
              <a:tr h="4355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Управление имуществом 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9 761,39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10 734,88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+973,49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10,0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9 670,00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-1 064,88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9,9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9 370,00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-300,00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3,1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16252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Повышение открытости и эффективности деятельности администрации города Георгиевска 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84 745,74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94 911,19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+10 165,45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12,0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81 545,41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-13 365,78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14,1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81 554,22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+8,81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</a:tr>
              <a:tr h="2418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Модернизация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экономики,   развитие инноваций,   малого и среднего бизнеса,        туризма и улучшение инвестиционного климата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10 192,29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4355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Непрограммные расходы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484 851,16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10 123,67</a:t>
                      </a:r>
                      <a:endParaRPr lang="ru-RU" sz="11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10 429,33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+305,66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9 750,00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-679,33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6,5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9 750,00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7000"/>
                      </a:srgbClr>
                    </a:solidFill>
                  </a:tcPr>
                </a:tc>
              </a:tr>
              <a:tr h="27753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Всего: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1252131,09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1436499,49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1416001,15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20498,34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1,4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1167545,09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248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456,06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17,6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1244796,20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77251,11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6,6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400"/>
          </a:p>
        </p:txBody>
      </p:sp>
      <p:graphicFrame>
        <p:nvGraphicFramePr>
          <p:cNvPr id="81979" name="Group 59"/>
          <p:cNvGraphicFramePr>
            <a:graphicFrameLocks noGrp="1"/>
          </p:cNvGraphicFramePr>
          <p:nvPr>
            <p:ph idx="4294967295"/>
          </p:nvPr>
        </p:nvGraphicFramePr>
        <p:xfrm>
          <a:off x="0" y="928672"/>
          <a:ext cx="9144000" cy="5982963"/>
        </p:xfrm>
        <a:graphic>
          <a:graphicData uri="http://schemas.openxmlformats.org/drawingml/2006/table">
            <a:tbl>
              <a:tblPr/>
              <a:tblGrid>
                <a:gridCol w="7090997"/>
                <a:gridCol w="2053003"/>
              </a:tblGrid>
              <a:tr h="883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города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средств, предусмотренный в бюджете города на 2017 год (тыс. рублей)</a:t>
                      </a:r>
                    </a:p>
                  </a:txBody>
                  <a:tcPr marL="83077" marR="83077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71000"/>
                      </a:schemeClr>
                    </a:solidFill>
                  </a:tcPr>
                </a:tc>
              </a:tr>
              <a:tr h="485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Развитие образования и молодёжной политики</a:t>
                      </a:r>
                    </a:p>
                  </a:txBody>
                  <a:tcPr marL="83077" marR="83077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629 758,60</a:t>
                      </a:r>
                    </a:p>
                  </a:txBody>
                  <a:tcPr marL="8792" marR="8792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31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Развитие жилищно-коммунального хозяйства, защита населения и территории от чрезвычайных ситуаций</a:t>
                      </a:r>
                    </a:p>
                  </a:txBody>
                  <a:tcPr marL="83077" marR="83077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145 346,54</a:t>
                      </a:r>
                    </a:p>
                  </a:txBody>
                  <a:tcPr marL="8792" marR="8792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</a:tr>
              <a:tr h="484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Развитие культуры и спорта</a:t>
                      </a:r>
                    </a:p>
                  </a:txBody>
                  <a:tcPr marL="83077" marR="83077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52 126,95</a:t>
                      </a:r>
                    </a:p>
                  </a:txBody>
                  <a:tcPr marL="8792" marR="8792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9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Социальная поддержка граждан </a:t>
                      </a:r>
                    </a:p>
                  </a:txBody>
                  <a:tcPr marL="83077" marR="83077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360 843,66</a:t>
                      </a:r>
                    </a:p>
                  </a:txBody>
                  <a:tcPr marL="8792" marR="8792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</a:tr>
              <a:tr h="51665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Обеспечение безопасности дорожного движения</a:t>
                      </a:r>
                    </a:p>
                  </a:txBody>
                  <a:tcPr marL="83077" marR="83077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97 170,00</a:t>
                      </a:r>
                    </a:p>
                  </a:txBody>
                  <a:tcPr marL="8792" marR="8792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503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Управление финансами </a:t>
                      </a:r>
                    </a:p>
                  </a:txBody>
                  <a:tcPr marL="83077" marR="83077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14 680,00</a:t>
                      </a:r>
                    </a:p>
                  </a:txBody>
                  <a:tcPr marL="8792" marR="8792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</a:tr>
              <a:tr h="51503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Управление имуществом </a:t>
                      </a:r>
                    </a:p>
                  </a:txBody>
                  <a:tcPr marL="83077" marR="83077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10 734,88</a:t>
                      </a:r>
                    </a:p>
                  </a:txBody>
                  <a:tcPr marL="8792" marR="8792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31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Повышение открытости и эффективности деятельности администрации города Георгиевска </a:t>
                      </a:r>
                    </a:p>
                  </a:txBody>
                  <a:tcPr marL="83077" marR="83077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94 911,19</a:t>
                      </a:r>
                    </a:p>
                  </a:txBody>
                  <a:tcPr marL="8792" marR="8792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46000"/>
                      </a:srgbClr>
                    </a:solidFill>
                  </a:tcPr>
                </a:tc>
              </a:tr>
              <a:tr h="6872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Всего:</a:t>
                      </a:r>
                    </a:p>
                  </a:txBody>
                  <a:tcPr marL="83077" marR="83077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1 405 571,82</a:t>
                      </a:r>
                    </a:p>
                  </a:txBody>
                  <a:tcPr marL="8792" marR="8792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749" name="Group 101"/>
          <p:cNvGraphicFramePr>
            <a:graphicFrameLocks noGrp="1"/>
          </p:cNvGraphicFramePr>
          <p:nvPr/>
        </p:nvGraphicFramePr>
        <p:xfrm>
          <a:off x="4021016" y="3190875"/>
          <a:ext cx="1101969" cy="476250"/>
        </p:xfrm>
        <a:graphic>
          <a:graphicData uri="http://schemas.openxmlformats.org/drawingml/2006/table">
            <a:tbl>
              <a:tblPr/>
              <a:tblGrid>
                <a:gridCol w="1101969"/>
              </a:tblGrid>
              <a:tr h="4762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764" name="Group 116"/>
          <p:cNvGraphicFramePr>
            <a:graphicFrameLocks noGrp="1"/>
          </p:cNvGraphicFramePr>
          <p:nvPr/>
        </p:nvGraphicFramePr>
        <p:xfrm>
          <a:off x="4021016" y="3071814"/>
          <a:ext cx="1101969" cy="714375"/>
        </p:xfrm>
        <a:graphic>
          <a:graphicData uri="http://schemas.openxmlformats.org/drawingml/2006/table">
            <a:tbl>
              <a:tblPr/>
              <a:tblGrid>
                <a:gridCol w="1101969"/>
              </a:tblGrid>
              <a:tr h="7143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775" name="Group 127"/>
          <p:cNvGraphicFramePr>
            <a:graphicFrameLocks noGrp="1"/>
          </p:cNvGraphicFramePr>
          <p:nvPr/>
        </p:nvGraphicFramePr>
        <p:xfrm>
          <a:off x="4021016" y="3205164"/>
          <a:ext cx="1101969" cy="447675"/>
        </p:xfrm>
        <a:graphic>
          <a:graphicData uri="http://schemas.openxmlformats.org/drawingml/2006/table">
            <a:tbl>
              <a:tblPr/>
              <a:tblGrid>
                <a:gridCol w="1101969"/>
              </a:tblGrid>
              <a:tr h="4476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Багетная рамка 9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Объем  бюджетных ассигнований в рамках муниципальных </a:t>
            </a:r>
            <a:r>
              <a:rPr lang="ru-RU" b="1" smtClean="0">
                <a:solidFill>
                  <a:srgbClr val="0000FF"/>
                </a:solidFill>
                <a:latin typeface="Bookman Old Style" pitchFamily="18" charset="0"/>
              </a:rPr>
              <a:t>программ на 2017 год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608385" y="747713"/>
            <a:ext cx="5313955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2400">
              <a:cs typeface="Arial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918938" y="747713"/>
            <a:ext cx="604333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                            </a:t>
            </a:r>
            <a:endParaRPr lang="ru-RU" sz="2400">
              <a:cs typeface="Arial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76201" y="1347788"/>
            <a:ext cx="2084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</a:t>
            </a:r>
            <a:endParaRPr lang="ru-RU" sz="2400">
              <a:cs typeface="Arial" charset="0"/>
            </a:endParaRPr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1752601" y="1246188"/>
            <a:ext cx="2084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</a:t>
            </a:r>
            <a:endParaRPr lang="ru-RU" sz="2400">
              <a:cs typeface="Arial" charset="0"/>
            </a:endParaRPr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6934201" y="1246188"/>
            <a:ext cx="2084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</a:t>
            </a:r>
            <a:endParaRPr lang="ru-RU" sz="2400">
              <a:cs typeface="Arial" charset="0"/>
            </a:endParaRPr>
          </a:p>
        </p:txBody>
      </p:sp>
      <p:sp>
        <p:nvSpPr>
          <p:cNvPr id="5130" name="Rectangle 24"/>
          <p:cNvSpPr>
            <a:spLocks noChangeArrowheads="1"/>
          </p:cNvSpPr>
          <p:nvPr/>
        </p:nvSpPr>
        <p:spPr bwMode="auto">
          <a:xfrm>
            <a:off x="6564924" y="1382713"/>
            <a:ext cx="2084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</a:t>
            </a:r>
            <a:endParaRPr lang="ru-RU" sz="2400">
              <a:cs typeface="Arial" charset="0"/>
            </a:endParaRPr>
          </a:p>
        </p:txBody>
      </p:sp>
      <p:sp>
        <p:nvSpPr>
          <p:cNvPr id="5131" name="Rectangle 25"/>
          <p:cNvSpPr>
            <a:spLocks noChangeArrowheads="1"/>
          </p:cNvSpPr>
          <p:nvPr/>
        </p:nvSpPr>
        <p:spPr bwMode="auto">
          <a:xfrm>
            <a:off x="6964974" y="1382713"/>
            <a:ext cx="2084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700" b="1">
                <a:solidFill>
                  <a:srgbClr val="000000"/>
                </a:solidFill>
                <a:cs typeface="Arial" charset="0"/>
              </a:rPr>
              <a:t> </a:t>
            </a:r>
            <a:endParaRPr lang="ru-RU" sz="2400">
              <a:cs typeface="Arial" charset="0"/>
            </a:endParaRPr>
          </a:p>
        </p:txBody>
      </p:sp>
      <p:sp>
        <p:nvSpPr>
          <p:cNvPr id="5132" name="Text Box 47"/>
          <p:cNvSpPr txBox="1">
            <a:spLocks noChangeArrowheads="1"/>
          </p:cNvSpPr>
          <p:nvPr/>
        </p:nvSpPr>
        <p:spPr bwMode="auto">
          <a:xfrm>
            <a:off x="706316" y="974726"/>
            <a:ext cx="2507274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Arial" charset="0"/>
                <a:cs typeface="Arial" charset="0"/>
              </a:rPr>
              <a:t>2017 год</a:t>
            </a:r>
            <a:r>
              <a:rPr lang="ru-RU" sz="1400" b="1" dirty="0">
                <a:latin typeface="Arial" charset="0"/>
                <a:cs typeface="Arial" charset="0"/>
              </a:rPr>
              <a:t> </a:t>
            </a:r>
            <a:endParaRPr lang="ru-RU" sz="1200" b="1" dirty="0">
              <a:latin typeface="Arial" charset="0"/>
              <a:cs typeface="Arial" charset="0"/>
            </a:endParaRPr>
          </a:p>
        </p:txBody>
      </p:sp>
      <p:sp>
        <p:nvSpPr>
          <p:cNvPr id="5133" name="Text Box 48"/>
          <p:cNvSpPr txBox="1">
            <a:spLocks noChangeArrowheads="1"/>
          </p:cNvSpPr>
          <p:nvPr/>
        </p:nvSpPr>
        <p:spPr bwMode="auto">
          <a:xfrm>
            <a:off x="5857884" y="928670"/>
            <a:ext cx="257321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Arial" charset="0"/>
                <a:cs typeface="Arial" charset="0"/>
              </a:rPr>
              <a:t>2016 год</a:t>
            </a:r>
          </a:p>
        </p:txBody>
      </p:sp>
      <p:sp>
        <p:nvSpPr>
          <p:cNvPr id="5135" name="Text Box 36"/>
          <p:cNvSpPr txBox="1">
            <a:spLocks noChangeArrowheads="1"/>
          </p:cNvSpPr>
          <p:nvPr/>
        </p:nvSpPr>
        <p:spPr bwMode="auto">
          <a:xfrm>
            <a:off x="4214810" y="1000108"/>
            <a:ext cx="122359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>
                <a:cs typeface="Arial" charset="0"/>
              </a:rPr>
              <a:t>(тыс.рублей)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-32238" y="-122238"/>
            <a:ext cx="18473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bIns="0" anchor="ctr">
            <a:spAutoFit/>
          </a:bodyPr>
          <a:lstStyle/>
          <a:p>
            <a:pPr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1979736" y="4005263"/>
            <a:ext cx="1040423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bIns="0" anchor="ctr">
            <a:spAutoFit/>
          </a:bodyPr>
          <a:lstStyle/>
          <a:p>
            <a:pPr eaLnBrk="0" hangingPunct="0">
              <a:defRPr/>
            </a:pPr>
            <a:endParaRPr lang="ru-RU" sz="1600" b="1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b="1">
                <a:latin typeface="Bookman Old Style" pitchFamily="18" charset="0"/>
                <a:cs typeface="Times New Roman" pitchFamily="18" charset="0"/>
              </a:rPr>
              <a:t>           </a:t>
            </a:r>
            <a:endParaRPr lang="ru-RU" sz="1600" b="1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600" b="1">
                <a:cs typeface="Times New Roman" pitchFamily="18" charset="0"/>
              </a:rPr>
              <a:t>        </a:t>
            </a:r>
          </a:p>
          <a:p>
            <a:pPr eaLnBrk="0" hangingPunct="0"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5138" name="Rectangle 22"/>
          <p:cNvSpPr>
            <a:spLocks noChangeArrowheads="1"/>
          </p:cNvSpPr>
          <p:nvPr/>
        </p:nvSpPr>
        <p:spPr bwMode="auto">
          <a:xfrm>
            <a:off x="357158" y="5357826"/>
            <a:ext cx="145074" cy="142875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642910" y="5214950"/>
            <a:ext cx="395946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Развитие образования и молодёжной политики</a:t>
            </a:r>
            <a:r>
              <a:rPr lang="ru-RU" dirty="0">
                <a:latin typeface="Arial" charset="0"/>
              </a:rPr>
              <a:t> </a:t>
            </a:r>
          </a:p>
        </p:txBody>
      </p:sp>
      <p:sp>
        <p:nvSpPr>
          <p:cNvPr id="5140" name="Rectangle 22"/>
          <p:cNvSpPr>
            <a:spLocks noChangeArrowheads="1"/>
          </p:cNvSpPr>
          <p:nvPr/>
        </p:nvSpPr>
        <p:spPr bwMode="auto">
          <a:xfrm>
            <a:off x="323850" y="5645151"/>
            <a:ext cx="145073" cy="142875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575897" y="5530850"/>
            <a:ext cx="43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Развитие жилищно-коммунального хозяйства, защита населения и территории от чрезвычайных ситуаций</a:t>
            </a:r>
            <a:endParaRPr lang="ru-RU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304800" y="6116639"/>
            <a:ext cx="145074" cy="14287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577362" y="5984876"/>
            <a:ext cx="395946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Развитие культуры и спорта</a:t>
            </a:r>
            <a:r>
              <a:rPr lang="ru-RU" dirty="0">
                <a:latin typeface="Arial" charset="0"/>
              </a:rPr>
              <a:t> </a:t>
            </a:r>
          </a:p>
        </p:txBody>
      </p:sp>
      <p:sp>
        <p:nvSpPr>
          <p:cNvPr id="5144" name="Rectangle 22"/>
          <p:cNvSpPr>
            <a:spLocks noChangeArrowheads="1"/>
          </p:cNvSpPr>
          <p:nvPr/>
        </p:nvSpPr>
        <p:spPr bwMode="auto">
          <a:xfrm>
            <a:off x="4992566" y="5448301"/>
            <a:ext cx="143608" cy="144463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5145" name="Rectangle 22"/>
          <p:cNvSpPr>
            <a:spLocks noChangeArrowheads="1"/>
          </p:cNvSpPr>
          <p:nvPr/>
        </p:nvSpPr>
        <p:spPr bwMode="auto">
          <a:xfrm>
            <a:off x="5005754" y="5743576"/>
            <a:ext cx="143608" cy="1428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" name="Text Box 34"/>
          <p:cNvSpPr txBox="1">
            <a:spLocks noChangeArrowheads="1"/>
          </p:cNvSpPr>
          <p:nvPr/>
        </p:nvSpPr>
        <p:spPr bwMode="auto">
          <a:xfrm>
            <a:off x="5147897" y="5334001"/>
            <a:ext cx="399610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ru-RU" sz="1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Социальная поддержка граждан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5222631" y="5548313"/>
            <a:ext cx="392136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Управление финансами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5184531" y="5867401"/>
            <a:ext cx="395946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Управление имуществом</a:t>
            </a:r>
            <a:r>
              <a:rPr lang="ru-RU" dirty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5149" name="Rectangle 22"/>
          <p:cNvSpPr>
            <a:spLocks noChangeArrowheads="1"/>
          </p:cNvSpPr>
          <p:nvPr/>
        </p:nvSpPr>
        <p:spPr bwMode="auto">
          <a:xfrm>
            <a:off x="304800" y="6475414"/>
            <a:ext cx="145074" cy="1428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540728" y="6419850"/>
            <a:ext cx="3959469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Обеспечение безопасности дорожного движения</a:t>
            </a:r>
            <a:r>
              <a:rPr lang="ru-RU" sz="1200" dirty="0">
                <a:latin typeface="Arial" charset="0"/>
              </a:rPr>
              <a:t> </a:t>
            </a: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5147897" y="6218238"/>
            <a:ext cx="39961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ru-RU" sz="1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Повышение открытости и эффективности деятельности администрации города Георгиевска</a:t>
            </a: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52" name="Rectangle 22"/>
          <p:cNvSpPr>
            <a:spLocks noChangeArrowheads="1"/>
          </p:cNvSpPr>
          <p:nvPr/>
        </p:nvSpPr>
        <p:spPr bwMode="auto">
          <a:xfrm>
            <a:off x="4991100" y="6019801"/>
            <a:ext cx="143608" cy="14287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5153" name="Rectangle 22"/>
          <p:cNvSpPr>
            <a:spLocks noChangeArrowheads="1"/>
          </p:cNvSpPr>
          <p:nvPr/>
        </p:nvSpPr>
        <p:spPr bwMode="auto">
          <a:xfrm>
            <a:off x="4991100" y="6335714"/>
            <a:ext cx="143608" cy="142875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graphicFrame>
        <p:nvGraphicFramePr>
          <p:cNvPr id="35" name="Object 41"/>
          <p:cNvGraphicFramePr>
            <a:graphicFrameLocks noChangeAspect="1"/>
          </p:cNvGraphicFramePr>
          <p:nvPr/>
        </p:nvGraphicFramePr>
        <p:xfrm>
          <a:off x="4429125" y="1214422"/>
          <a:ext cx="4663588" cy="4229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239" name="Line 63"/>
          <p:cNvSpPr>
            <a:spLocks noChangeShapeType="1"/>
          </p:cNvSpPr>
          <p:nvPr/>
        </p:nvSpPr>
        <p:spPr bwMode="auto">
          <a:xfrm>
            <a:off x="2555631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ru-RU">
              <a:cs typeface="Arial" pitchFamily="34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0" y="1071546"/>
          <a:ext cx="464343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Багетная рамка 36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Объемы средств, направленные на реализацию муниципальных программ города Георгиевска 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Багетная рамка 4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Bookman Old Style" pitchFamily="18" charset="0"/>
              </a:rPr>
              <a:t>Процент бюджетных ассигнований, запланированных в рамках муниципальных программ в общем объеме бюджета</a:t>
            </a:r>
            <a:endParaRPr lang="ru-RU" sz="16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595</Words>
  <PresentationFormat>Экран (4:3)</PresentationFormat>
  <Paragraphs>349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Gorbunova</dc:creator>
  <cp:lastModifiedBy>Gorbunova</cp:lastModifiedBy>
  <cp:revision>68</cp:revision>
  <dcterms:created xsi:type="dcterms:W3CDTF">2017-02-27T14:21:53Z</dcterms:created>
  <dcterms:modified xsi:type="dcterms:W3CDTF">2017-03-17T09:30:57Z</dcterms:modified>
</cp:coreProperties>
</file>