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3" r:id="rId5"/>
    <p:sldId id="259" r:id="rId6"/>
    <p:sldId id="275" r:id="rId7"/>
    <p:sldId id="277" r:id="rId8"/>
    <p:sldId id="280" r:id="rId9"/>
    <p:sldId id="278" r:id="rId10"/>
    <p:sldId id="281" r:id="rId11"/>
    <p:sldId id="260" r:id="rId12"/>
    <p:sldId id="261" r:id="rId13"/>
    <p:sldId id="262" r:id="rId14"/>
    <p:sldId id="263" r:id="rId15"/>
    <p:sldId id="282" r:id="rId16"/>
    <p:sldId id="266" r:id="rId17"/>
    <p:sldId id="265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FFFF99"/>
    <a:srgbClr val="FFFFCC"/>
    <a:srgbClr val="EAEAEA"/>
    <a:srgbClr val="ACD8E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80"/>
      <c:perspective val="30"/>
    </c:view3D>
    <c:plotArea>
      <c:layout>
        <c:manualLayout>
          <c:layoutTarget val="inner"/>
          <c:xMode val="edge"/>
          <c:yMode val="edge"/>
          <c:x val="0"/>
          <c:y val="5.4080153645479731E-2"/>
          <c:w val="0.72481801538959456"/>
          <c:h val="0.914911974801153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Закупки (количество)</c:v>
                </c:pt>
              </c:strCache>
            </c:strRef>
          </c:tx>
          <c:explosion val="25"/>
          <c:dPt>
            <c:idx val="1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Pt>
            <c:idx val="2"/>
            <c:spPr>
              <a:solidFill>
                <a:schemeClr val="tx1"/>
              </a:solidFill>
            </c:spPr>
          </c:dPt>
          <c:dLbls>
            <c:dLbl>
              <c:idx val="0"/>
              <c:layout>
                <c:manualLayout>
                  <c:x val="1.6656241093984725E-2"/>
                  <c:y val="-2.110053615441906E-2"/>
                </c:manualLayout>
              </c:layout>
              <c:showVal val="1"/>
            </c:dLbl>
            <c:dLbl>
              <c:idx val="1"/>
              <c:layout>
                <c:manualLayout>
                  <c:x val="2.1419874599008456E-2"/>
                  <c:y val="-0.16652512185976781"/>
                </c:manualLayout>
              </c:layout>
              <c:showVal val="1"/>
            </c:dLbl>
            <c:dLbl>
              <c:idx val="2"/>
              <c:layout>
                <c:manualLayout>
                  <c:x val="-8.0548175806552907E-2"/>
                  <c:y val="-6.1757026997000357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электронный аукцион</c:v>
                </c:pt>
                <c:pt idx="1">
                  <c:v>запрос котировок </c:v>
                </c:pt>
                <c:pt idx="2">
                  <c:v>конкурс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147</c:v>
                </c:pt>
                <c:pt idx="1">
                  <c:v>43</c:v>
                </c:pt>
                <c:pt idx="2">
                  <c:v>9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20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000" b="1"/>
            </a:pPr>
            <a:endParaRPr lang="ru-RU"/>
          </a:p>
        </c:txPr>
      </c:legendEntry>
      <c:layout>
        <c:manualLayout>
          <c:xMode val="edge"/>
          <c:yMode val="edge"/>
          <c:x val="0.76635407553222512"/>
          <c:y val="0.12854924555707808"/>
          <c:w val="0.21975703557888726"/>
          <c:h val="0.70592876511663316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-3.9368269597028903E-2"/>
                  <c:y val="5.782599747569059E-3"/>
                </c:manualLayout>
              </c:layout>
              <c:showVal val="1"/>
            </c:dLbl>
            <c:dLbl>
              <c:idx val="1"/>
              <c:layout>
                <c:manualLayout>
                  <c:x val="2.0187737076832735E-2"/>
                  <c:y val="-8.6738996213534952E-3"/>
                </c:manualLayout>
              </c:layout>
              <c:showVal val="1"/>
            </c:dLbl>
            <c:dLbl>
              <c:idx val="2"/>
              <c:layout>
                <c:manualLayout>
                  <c:x val="2.0282344620439006E-2"/>
                  <c:y val="-2.9252669557662991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электронный аукцион </c:v>
                </c:pt>
                <c:pt idx="1">
                  <c:v>запрос котировок </c:v>
                </c:pt>
                <c:pt idx="2">
                  <c:v>конкурс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113</c:v>
                </c:pt>
                <c:pt idx="1">
                  <c:v>54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6392771834875492E-2"/>
                  <c:y val="-1.5533565487259161E-2"/>
                </c:manualLayout>
              </c:layout>
              <c:showVal val="1"/>
            </c:dLbl>
            <c:dLbl>
              <c:idx val="1"/>
              <c:layout>
                <c:manualLayout>
                  <c:x val="1.5463559604488452E-2"/>
                  <c:y val="-3.1066903313110936E-2"/>
                </c:manualLayout>
              </c:layout>
              <c:showVal val="1"/>
            </c:dLbl>
            <c:dLbl>
              <c:idx val="2"/>
              <c:layout>
                <c:manualLayout>
                  <c:x val="1.6203680741822345E-2"/>
                  <c:y val="-2.3130398990276128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электронный аукцион </c:v>
                </c:pt>
                <c:pt idx="1">
                  <c:v>запрос котировок </c:v>
                </c:pt>
                <c:pt idx="2">
                  <c:v>конкурс 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147</c:v>
                </c:pt>
                <c:pt idx="1">
                  <c:v>43</c:v>
                </c:pt>
                <c:pt idx="2">
                  <c:v>9</c:v>
                </c:pt>
              </c:numCache>
            </c:numRef>
          </c:val>
        </c:ser>
        <c:shape val="box"/>
        <c:axId val="82081664"/>
        <c:axId val="82083200"/>
        <c:axId val="0"/>
      </c:bar3DChart>
      <c:catAx>
        <c:axId val="8208166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82083200"/>
        <c:crosses val="autoZero"/>
        <c:auto val="1"/>
        <c:lblAlgn val="ctr"/>
        <c:lblOffset val="100"/>
      </c:catAx>
      <c:valAx>
        <c:axId val="82083200"/>
        <c:scaling>
          <c:orientation val="minMax"/>
        </c:scaling>
        <c:axPos val="l"/>
        <c:majorGridlines/>
        <c:numFmt formatCode="General" sourceLinked="1"/>
        <c:tickLblPos val="nextTo"/>
        <c:crossAx val="82081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225685331000523"/>
          <c:y val="0.36120849960204793"/>
          <c:w val="0.12385425780110819"/>
          <c:h val="0.27798072527460538"/>
        </c:manualLayout>
      </c:layout>
      <c:txPr>
        <a:bodyPr/>
        <a:lstStyle/>
        <a:p>
          <a:pPr>
            <a:defRPr sz="2400" b="1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5765893846602932E-2"/>
          <c:y val="4.4057617797775513E-2"/>
          <c:w val="0.73336595946340166"/>
          <c:h val="0.8763723284589425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Закупки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-2.3148148148148147E-3"/>
                  <c:y val="7.9365079365079413E-3"/>
                </c:manualLayout>
              </c:layout>
              <c:showVal val="1"/>
            </c:dLbl>
            <c:dLbl>
              <c:idx val="1"/>
              <c:layout>
                <c:manualLayout>
                  <c:x val="2.3148148148148147E-3"/>
                  <c:y val="1.1904761904761921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191.5</c:v>
                </c:pt>
                <c:pt idx="1">
                  <c:v>203.3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Контракты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2.3148148148148147E-3"/>
                  <c:y val="-1.1904761904761921E-2"/>
                </c:manualLayout>
              </c:layout>
              <c:showVal val="1"/>
            </c:dLbl>
            <c:dLbl>
              <c:idx val="1"/>
              <c:layout>
                <c:manualLayout>
                  <c:x val="-1.8226888305628555E-7"/>
                  <c:y val="1.5873015873015883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176.7</c:v>
                </c:pt>
                <c:pt idx="1">
                  <c:v>196.9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Экономия, млн. руб.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7.5</c:v>
                </c:pt>
                <c:pt idx="1">
                  <c:v>6.2</c:v>
                </c:pt>
              </c:numCache>
            </c:numRef>
          </c:val>
        </c:ser>
        <c:axId val="99611008"/>
        <c:axId val="99612544"/>
      </c:barChart>
      <c:catAx>
        <c:axId val="99611008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99612544"/>
        <c:crosses val="autoZero"/>
        <c:auto val="1"/>
        <c:lblAlgn val="ctr"/>
        <c:lblOffset val="100"/>
      </c:catAx>
      <c:valAx>
        <c:axId val="99612544"/>
        <c:scaling>
          <c:orientation val="minMax"/>
          <c:max val="220"/>
        </c:scaling>
        <c:axPos val="l"/>
        <c:majorGridlines/>
        <c:numFmt formatCode="General" sourceLinked="1"/>
        <c:tickLblPos val="nextTo"/>
        <c:crossAx val="99611008"/>
        <c:crosses val="autoZero"/>
        <c:crossBetween val="between"/>
        <c:majorUnit val="55"/>
      </c:valAx>
    </c:plotArea>
    <c:legend>
      <c:legendPos val="r"/>
      <c:layout>
        <c:manualLayout>
          <c:xMode val="edge"/>
          <c:yMode val="edge"/>
          <c:x val="0.81876275882181349"/>
          <c:y val="0.28070531286821027"/>
          <c:w val="0.16503353747448241"/>
          <c:h val="0.40884267945189195"/>
        </c:manualLayout>
      </c:layout>
      <c:txPr>
        <a:bodyPr/>
        <a:lstStyle/>
        <a:p>
          <a:pPr>
            <a:defRPr sz="1800" b="1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2017 года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2.3148148148148147E-3"/>
                  <c:y val="-3.1246094238220372E-7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Закупки у СМП и СОНКО, млн. 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 2018 года</c:v>
                </c:pt>
              </c:strCache>
            </c:strRef>
          </c:tx>
          <c:spPr>
            <a:solidFill>
              <a:srgbClr val="F814D7"/>
            </a:solidFill>
          </c:spPr>
          <c:dPt>
            <c:idx val="0"/>
            <c:spPr>
              <a:solidFill>
                <a:srgbClr val="DF07C0"/>
              </a:solidFill>
            </c:spPr>
          </c:dPt>
          <c:dLbls>
            <c:dLbl>
              <c:idx val="0"/>
              <c:layout>
                <c:manualLayout>
                  <c:x val="6.9442621755614253E-3"/>
                  <c:y val="3.9682539682539802E-3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Закупки у СМП и СОНКО, млн. руб.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 2018 года</c:v>
                </c:pt>
              </c:strCache>
            </c:strRef>
          </c:tx>
          <c:spPr>
            <a:solidFill>
              <a:srgbClr val="3333FF"/>
            </a:solidFill>
          </c:spPr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Закупки у СМП и СОНКО, млн. руб.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7.1</c:v>
                </c:pt>
              </c:numCache>
            </c:numRef>
          </c:val>
        </c:ser>
        <c:axId val="99743616"/>
        <c:axId val="99745152"/>
      </c:barChart>
      <c:catAx>
        <c:axId val="9974361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99745152"/>
        <c:crosses val="autoZero"/>
        <c:auto val="1"/>
        <c:lblAlgn val="ctr"/>
        <c:lblOffset val="100"/>
      </c:catAx>
      <c:valAx>
        <c:axId val="99745152"/>
        <c:scaling>
          <c:orientation val="minMax"/>
        </c:scaling>
        <c:axPos val="l"/>
        <c:majorGridlines/>
        <c:numFmt formatCode="General" sourceLinked="1"/>
        <c:tickLblPos val="nextTo"/>
        <c:crossAx val="99743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96090461715549"/>
          <c:y val="0.22922672334652877"/>
          <c:w val="0.21374742514948253"/>
          <c:h val="0.43593012082478172"/>
        </c:manualLayout>
      </c:layout>
      <c:txPr>
        <a:bodyPr/>
        <a:lstStyle/>
        <a:p>
          <a:pPr>
            <a:defRPr sz="1800" b="1"/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F87E-7E26-4091-8C8B-EB6F96604073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B56E-9801-4866-A928-271788EAD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F87E-7E26-4091-8C8B-EB6F96604073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B56E-9801-4866-A928-271788EAD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F87E-7E26-4091-8C8B-EB6F96604073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B56E-9801-4866-A928-271788EAD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F87E-7E26-4091-8C8B-EB6F96604073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B56E-9801-4866-A928-271788EAD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F87E-7E26-4091-8C8B-EB6F96604073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B56E-9801-4866-A928-271788EAD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F87E-7E26-4091-8C8B-EB6F96604073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B56E-9801-4866-A928-271788EAD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F87E-7E26-4091-8C8B-EB6F96604073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B56E-9801-4866-A928-271788EAD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F87E-7E26-4091-8C8B-EB6F96604073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B56E-9801-4866-A928-271788EAD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F87E-7E26-4091-8C8B-EB6F96604073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B56E-9801-4866-A928-271788EAD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F87E-7E26-4091-8C8B-EB6F96604073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B56E-9801-4866-A928-271788EAD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F87E-7E26-4091-8C8B-EB6F96604073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B56E-9801-4866-A928-271788EAD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FF87E-7E26-4091-8C8B-EB6F96604073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2B56E-9801-4866-A928-271788EAD3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 работе комитета по муниципальным закупкам администрации Георгиевского городского округа Ставропольского края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2018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Экономия</a:t>
            </a: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661248"/>
          </a:xfrm>
        </p:spPr>
        <p:txBody>
          <a:bodyPr/>
          <a:lstStyle/>
          <a:p>
            <a:pPr marL="0" indent="0" algn="ctr">
              <a:spcBef>
                <a:spcPts val="1800"/>
              </a:spcBef>
              <a:buNone/>
            </a:pPr>
            <a:endParaRPr lang="ru-RU" sz="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180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результате осуществления закупок в 2018 году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общая сумма экономии (без учета несостоявшихся закупок)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составила 6,2 млн. руб. (3%), в том числе:</a:t>
            </a:r>
          </a:p>
          <a:p>
            <a:pPr marL="1076325" indent="0">
              <a:spcBef>
                <a:spcPts val="1800"/>
              </a:spcBef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электронный аукцион – 5,5 млн. руб.</a:t>
            </a:r>
          </a:p>
          <a:p>
            <a:pPr marL="1076325" indent="0">
              <a:spcBef>
                <a:spcPts val="1800"/>
              </a:spcBef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запрос котировок – 0,4 млн. руб.</a:t>
            </a:r>
          </a:p>
          <a:p>
            <a:pPr marL="1076325" indent="0">
              <a:spcBef>
                <a:spcPts val="1800"/>
              </a:spcBef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конкурс – 0,3 млн. руб.</a:t>
            </a:r>
          </a:p>
          <a:p>
            <a:pPr marL="0" indent="0" algn="ctr">
              <a:spcBef>
                <a:spcPts val="1800"/>
              </a:spcBef>
              <a:buNone/>
            </a:pPr>
            <a:endParaRPr lang="ru-RU" sz="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180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сравнения: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2017 году общая сумма экономии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(без учета несостоявшихся закупок)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составила 7,5 млн. руб. (4%).</a:t>
            </a:r>
          </a:p>
          <a:p>
            <a:pPr marL="0" indent="0" algn="ctr">
              <a:spcBef>
                <a:spcPts val="1800"/>
              </a:spcBef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Сравнительный анализ по суммам запланированных закупок, заключенных контрактов и экономии 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годах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54452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51520" y="1196752"/>
          <a:ext cx="864096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Закупки у СМП и СОНКО в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28592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соответствии с требованиями статьи 30 Федерального закона от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№ 44-ФЗ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комитетом от имени заказчика было проведено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46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конкурентных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закупок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субъектов малого предпринимательства и социально ориентированных некоммерческих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организаций 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общую сумму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7,1 млн. рублей </a:t>
            </a:r>
          </a:p>
          <a:p>
            <a:pPr marL="0" indent="0"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79512" y="2564904"/>
          <a:ext cx="878497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Закупки у единственного поставщика (подрядчика, исполнителя)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72608"/>
          </a:xfrm>
        </p:spPr>
        <p:txBody>
          <a:bodyPr>
            <a:normAutofit/>
          </a:bodyPr>
          <a:lstStyle/>
          <a:p>
            <a:pPr marL="0" indent="531813" algn="just">
              <a:spcBef>
                <a:spcPts val="120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году в целях реализации требований Федерального закона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44-ФЗ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комитетом осуществлялся учет и контроль закупок администрации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ГГО СК 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единственного поставщика (подрядчика, исполнителя). </a:t>
            </a:r>
          </a:p>
          <a:p>
            <a:pPr marL="0" indent="531813" algn="just">
              <a:spcBef>
                <a:spcPts val="120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основании части 1 статьи 93 Федерального закона № 44-ФЗ заключено </a:t>
            </a:r>
            <a:r>
              <a:rPr lang="ru-RU" dirty="0" smtClean="0">
                <a:latin typeface="Times New Roman"/>
                <a:ea typeface="Calibri"/>
              </a:rPr>
              <a:t>210 контрактов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единственным поставщиком (подрядчиком, исполнителем) на общую сумму 14,5 млн.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Ограничения осуществления закупок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72608"/>
          </a:xfrm>
        </p:spPr>
        <p:txBody>
          <a:bodyPr>
            <a:normAutofit fontScale="92500" lnSpcReduction="10000"/>
          </a:bodyPr>
          <a:lstStyle/>
          <a:p>
            <a:pPr indent="15875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Ограничения осуществления закупок, установленные Федеральным законом № 44-ФЗ, комитетом исполнены, в частности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15875" algn="ctr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закупки у единственного поставщика (подрядчика, исполнителя) в соответствии с пунктом 4 части 1 статьи 93 Федерального закона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44-ФЗ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превысили 2 млн.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рублей;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закупки, осуществляемые путем запроса котировок в соответствии с частью 2 статьи 72 Федерального закона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44-ФЗ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 сумме не превысили 10% совокупного годового объема закупок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Предварительный отбор</a:t>
            </a: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435712"/>
          <a:ext cx="8642350" cy="542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9247"/>
                <a:gridCol w="3673103"/>
              </a:tblGrid>
              <a:tr h="4586511">
                <a:tc gridSpan="2">
                  <a:txBody>
                    <a:bodyPr/>
                    <a:lstStyle/>
                    <a:p>
                      <a:pPr marL="0" marR="0" lvl="0" indent="53181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целях оказания гуманитарной помощи либо ликвидации последствий чрезвычайных ситуаций природного или техногенного характера комитетом проведено 20 процедур предварительного отбора участников закупки, квалификация которых соответствует предъявляемым требованиям и которые в возможно короткий срок без предварительной оплаты и (или) с отсрочкой платежа могут осуществить поставки необходимых товаров, выполнение работ, оказание услуг.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результатам предварительного отбора составлен перечень поставщиков, подрядчиков, исполнителей в целях последующего осуществления закупок у них товаров, работ, услуг при наступлении чрезвычайной ситуации путем проведения запроса котировок без ограничения цены контракта.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40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Ведомственный 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контроль в сфере закупок товаров, работ, услуг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72608"/>
          </a:xfrm>
        </p:spPr>
        <p:txBody>
          <a:bodyPr>
            <a:normAutofit/>
          </a:bodyPr>
          <a:lstStyle/>
          <a:p>
            <a:pPr marL="0" indent="531813" algn="just">
              <a:spcBef>
                <a:spcPts val="180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2018 году комитетом осуществлялся ведомственный контроль в сфере закупок товаров, работ, услуг для обеспечения муниципальных нужд Георгиевского городского округа Ставропольского края. Проведено 5 плановых проверок в отношении 5 заказчиков, проверено 75 закупок, по результатам которых выявлено 18 нарушений законодательства о контрактной системе. </a:t>
            </a:r>
          </a:p>
          <a:p>
            <a:pPr marL="0" indent="531813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соответствии с распоряжением администрации Георгиевского городского округа Ставропольского края от 29 ноября 2018 г. № 261-р в 2019 году запланировано проведение 5 проверок.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Закупки товаров, работ, услуг на </a:t>
            </a:r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196752"/>
            <a:ext cx="8640960" cy="5328592"/>
          </a:xfrm>
        </p:spPr>
        <p:txBody>
          <a:bodyPr>
            <a:normAutofit/>
          </a:bodyPr>
          <a:lstStyle/>
          <a:p>
            <a:pPr indent="531813" algn="just">
              <a:spcBef>
                <a:spcPts val="1800"/>
              </a:spcBef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С целью обеспечения бесперебойной работы администрации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ГГО СК в 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течение ноября-декабря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года комитетом проведены закупки товаров, работ, услуг на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год. </a:t>
            </a:r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  <a:p>
            <a:pPr indent="531813" algn="just">
              <a:spcBef>
                <a:spcPts val="1800"/>
              </a:spcBef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Всего за счет средств 2019 года размещено в единой информационной системе в сфере закупок 57 извещений о закупках на общую сумму 151,3 млн. руб.</a:t>
            </a:r>
          </a:p>
          <a:p>
            <a:pPr indent="531813" algn="just">
              <a:spcBef>
                <a:spcPts val="1800"/>
              </a:spcBef>
            </a:pPr>
            <a:endParaRPr lang="ru-RU" sz="200" b="0" dirty="0" smtClean="0">
              <a:latin typeface="Times New Roman" pitchFamily="18" charset="0"/>
              <a:cs typeface="Times New Roman" pitchFamily="18" charset="0"/>
            </a:endParaRPr>
          </a:p>
          <a:p>
            <a:pPr indent="531813" algn="just">
              <a:spcBef>
                <a:spcPts val="1800"/>
              </a:spcBef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Количество поступивших жалоб в сфере закупок товаров, работ, услуг в 2018 году составило 17, из них признанные обоснованными отсутствуют, признанные частично обоснованными – 2, выдано предписаний – 2.</a:t>
            </a:r>
          </a:p>
          <a:p>
            <a:pPr indent="531813" algn="just"/>
            <a:endParaRPr lang="ru-RU" b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Перспективы и задачи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 2019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 последующие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годы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72608"/>
          </a:xfrm>
        </p:spPr>
        <p:txBody>
          <a:bodyPr>
            <a:noAutofit/>
          </a:bodyPr>
          <a:lstStyle/>
          <a:p>
            <a:pPr marL="0" indent="531813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1. Обеспечить эффективность и открытость расходования, а также экономию средств местного бюджета при осуществлении закупок товаров, работ, услуг для обеспечения муниципальных нужд Георгиевского городского округа Ставропольского края с применением различных способов определения поставщика (подрядчика, исполнителя).</a:t>
            </a:r>
          </a:p>
          <a:p>
            <a:pPr marL="0" indent="531813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2. Оказывать методическую и консультационную помощь заказчикам Георгиевского городского округа Ставропольского края в сфере закупок товаров, работ и услуг для обеспечения муниципальных нужд. </a:t>
            </a:r>
          </a:p>
          <a:p>
            <a:pPr marL="0" indent="531813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3. В связи с изменением законодательства о контрактной системе в сфере закупок, перехода на проведение в электронной форме всех конкурентных процедур, провести обучение (повышение квалификации) специалистов комитета по муниципальным закупкам.</a:t>
            </a:r>
          </a:p>
          <a:p>
            <a:pPr marL="0" indent="531813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4. По мере изменения действующего законодательства о контрактной системе в сфере закупок разрабатывать новые типовые формы документов для осуществления проведения конкурентных процедур в электронной форме.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Основными направлениями деятельности комитета в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году являлись: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661248"/>
          </a:xfrm>
        </p:spPr>
        <p:txBody>
          <a:bodyPr>
            <a:noAutofit/>
          </a:bodyPr>
          <a:lstStyle/>
          <a:p>
            <a:pPr algn="just">
              <a:spcBef>
                <a:spcPts val="90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осуществление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закупок товаров, работ и услуг для обеспечения муниципальных нужд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ГГО СК 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соответствии с нормами Федерального закона № 44-ФЗ; </a:t>
            </a:r>
          </a:p>
          <a:p>
            <a:pPr algn="just">
              <a:spcBef>
                <a:spcPts val="900"/>
              </a:spcBef>
            </a:pPr>
            <a:r>
              <a:rPr lang="ru-RU" sz="1800" spc="-70" dirty="0" smtClean="0">
                <a:latin typeface="Times New Roman" pitchFamily="18" charset="0"/>
                <a:cs typeface="Times New Roman" pitchFamily="18" charset="0"/>
              </a:rPr>
              <a:t>осуществление </a:t>
            </a:r>
            <a:r>
              <a:rPr lang="ru-RU" sz="1800" spc="-70" dirty="0">
                <a:latin typeface="Times New Roman" pitchFamily="18" charset="0"/>
                <a:cs typeface="Times New Roman" pitchFamily="18" charset="0"/>
              </a:rPr>
              <a:t>общего методического руководства формирования, осуществления и исполнения закупок для нужд </a:t>
            </a:r>
            <a:r>
              <a:rPr lang="ru-RU" sz="1800" spc="-70" dirty="0" smtClean="0">
                <a:latin typeface="Times New Roman" pitchFamily="18" charset="0"/>
                <a:cs typeface="Times New Roman" pitchFamily="18" charset="0"/>
              </a:rPr>
              <a:t>ГГО СК, </a:t>
            </a:r>
            <a:r>
              <a:rPr lang="ru-RU" sz="1800" spc="-70" dirty="0">
                <a:latin typeface="Times New Roman" pitchFamily="18" charset="0"/>
                <a:cs typeface="Times New Roman" pitchFamily="18" charset="0"/>
              </a:rPr>
              <a:t>нужд бюджетных и казенных учреждений </a:t>
            </a:r>
            <a:r>
              <a:rPr lang="ru-RU" sz="1800" spc="-70" dirty="0" smtClean="0">
                <a:latin typeface="Times New Roman" pitchFamily="18" charset="0"/>
                <a:cs typeface="Times New Roman" pitchFamily="18" charset="0"/>
              </a:rPr>
              <a:t>ГГО СК;</a:t>
            </a:r>
            <a:endParaRPr lang="ru-RU" sz="1800" spc="-7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ru-RU" sz="1800" spc="-60" dirty="0" smtClean="0">
                <a:latin typeface="Times New Roman" pitchFamily="18" charset="0"/>
                <a:cs typeface="Times New Roman" pitchFamily="18" charset="0"/>
              </a:rPr>
              <a:t>осуществление </a:t>
            </a:r>
            <a:r>
              <a:rPr lang="ru-RU" sz="1800" spc="-60" dirty="0">
                <a:latin typeface="Times New Roman" pitchFamily="18" charset="0"/>
                <a:cs typeface="Times New Roman" pitchFamily="18" charset="0"/>
              </a:rPr>
              <a:t>мониторинга закупок товаров, работ, услуг для обеспечения нужд </a:t>
            </a:r>
            <a:r>
              <a:rPr lang="ru-RU" sz="1800" spc="-60" dirty="0" smtClean="0">
                <a:latin typeface="Times New Roman" pitchFamily="18" charset="0"/>
                <a:cs typeface="Times New Roman" pitchFamily="18" charset="0"/>
              </a:rPr>
              <a:t>ГГО СК;</a:t>
            </a:r>
            <a:endParaRPr lang="ru-RU" sz="1800" spc="-6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эффективности системы закупок для обеспечения нужд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ГГО СК;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осуществление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полномочий на определение поставщиков (подрядчиков, исполнителей) конкурентными способами для заказчиков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ГГО СК при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осуществлении централизованных закупок товаров, работ, услуг для обеспечения нужд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ГГО СК;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реализация мер по повышению эффективности использования бюджетных средств и внебюджетных источников финансирования в сфере осуществления закупок товаров, работ, услуг для обеспечения нужд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ГГО СК;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информационная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поддержка и совершенствование деятельности заказчиков в сфере осуществления закупок товаров, работ, услуг для обеспечения нужд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ГГО СК;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осуществление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ведомственного контроля в сфере закупок товаров, работ, услуг для обеспечения нужд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ГГО СК.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Нормативно-правовые акты по вопросам осуществления закупок товаров, работ, услуг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184576"/>
          </a:xfrm>
        </p:spPr>
        <p:txBody>
          <a:bodyPr>
            <a:normAutofit fontScale="92500" lnSpcReduction="20000"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900" dirty="0" smtClean="0"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000" dirty="0" smtClean="0">
                <a:latin typeface="Times New Roman" pitchFamily="18" charset="0"/>
                <a:ea typeface="Calibri"/>
                <a:cs typeface="Times New Roman" pitchFamily="18" charset="0"/>
              </a:rPr>
              <a:t>В 2018 году администрацией Георгиевского городского округа Ставропольского края приняты необходимые нормативно-правовые акты по вопросам осуществления закупок товаров, работ, услуг, разработку которых осуществляли специалисты комитета по муниципальным закупкам, в том числе: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000" dirty="0" smtClean="0">
                <a:latin typeface="Times New Roman" pitchFamily="18" charset="0"/>
                <a:ea typeface="Calibri"/>
                <a:cs typeface="Times New Roman" pitchFamily="18" charset="0"/>
              </a:rPr>
              <a:t>23 постановления администрации Георгиевского городского округа Ставропольского края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000" dirty="0" smtClean="0">
                <a:latin typeface="Times New Roman" pitchFamily="18" charset="0"/>
                <a:ea typeface="Calibri"/>
                <a:cs typeface="Times New Roman" pitchFamily="18" charset="0"/>
              </a:rPr>
              <a:t>2 распоряжения администрации Георгиевского городского округа Ставропольского края</a:t>
            </a:r>
          </a:p>
          <a:p>
            <a:pPr marL="0" indent="0" algn="ctr"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Закупки 2018 год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Times New Roman"/>
                <a:ea typeface="Calibri"/>
              </a:rPr>
              <a:t>В ЕИС размещена информация о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199 конкурентных закупках на общую сумму 203,3 млн. рублей</a:t>
            </a:r>
          </a:p>
          <a:p>
            <a:pPr marL="0" indent="0" algn="ctr"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39552" y="2204864"/>
          <a:ext cx="82809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Сравнительный анализ по количеству закупок в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годах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328592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сравнения: в 2017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году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ЕИС размещена информация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171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конкурентной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закупке 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общую сумму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191,5 млн. рублей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39552" y="2060848"/>
          <a:ext cx="820891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Заказчики Георгиевского городского округа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1512168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Всего 105 заказчиков, которые осуществляют закупки в соответствии с Федеральным законом № 44-ФЗ</a:t>
            </a:r>
          </a:p>
          <a:p>
            <a:pPr marL="0" indent="0" algn="ctr">
              <a:spcBef>
                <a:spcPts val="1200"/>
              </a:spcBef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628800"/>
          <a:ext cx="8820471" cy="5216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6479"/>
                <a:gridCol w="1130830"/>
                <a:gridCol w="1583162"/>
              </a:tblGrid>
              <a:tr h="6830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Заказчики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Кол-во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закупок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Сумма,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млн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. руб.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2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Администрация ГГО СК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20129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13,9</a:t>
                      </a:r>
                    </a:p>
                  </a:txBody>
                  <a:tcPr marL="252000" marR="36000" marT="0" marB="0" anchor="ctr"/>
                </a:tc>
              </a:tr>
              <a:tr h="412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МКУ «Многофункциональный центр ГГО»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20129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1,2</a:t>
                      </a:r>
                    </a:p>
                  </a:txBody>
                  <a:tcPr marL="252000" marR="36000" marT="0" marB="0" anchor="ctr"/>
                </a:tc>
              </a:tr>
              <a:tr h="412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МКУ  «Управление ГО и ЧС г. Георгиевска»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20129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1,1</a:t>
                      </a:r>
                    </a:p>
                  </a:txBody>
                  <a:tcPr marL="252000" marR="36000" marT="0" marB="0" anchor="ctr"/>
                </a:tc>
              </a:tr>
              <a:tr h="412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МКУ ГГО СК «Центр оказания услуг»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20129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0,9</a:t>
                      </a:r>
                    </a:p>
                  </a:txBody>
                  <a:tcPr marL="252000" marR="36000" marT="0" marB="0" anchor="ctr"/>
                </a:tc>
              </a:tr>
              <a:tr h="412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МБУ «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Спортивно-развлекательный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комплекс»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20129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19,2</a:t>
                      </a:r>
                    </a:p>
                  </a:txBody>
                  <a:tcPr marL="252000" marR="36000" marT="0" marB="0" anchor="ctr"/>
                </a:tc>
              </a:tr>
              <a:tr h="412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Управление архитектуры и градостроительства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20129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0,7</a:t>
                      </a:r>
                    </a:p>
                  </a:txBody>
                  <a:tcPr marL="252000" marR="36000" marT="0" marB="0" anchor="ctr"/>
                </a:tc>
              </a:tr>
              <a:tr h="412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Управление по делам территорий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20129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28,9</a:t>
                      </a:r>
                    </a:p>
                  </a:txBody>
                  <a:tcPr marL="252000" marR="36000" marT="0" marB="0" anchor="ctr"/>
                </a:tc>
              </a:tr>
              <a:tr h="41215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МКУ «Ресурсный центр системы образования ГГО»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20129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1,2</a:t>
                      </a:r>
                    </a:p>
                  </a:txBody>
                  <a:tcPr marL="252000" marR="36000" marT="0" marB="0" anchor="ctr"/>
                </a:tc>
              </a:tr>
              <a:tr h="41215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Детские сады ГГО (совместный конкурс)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20129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70,5</a:t>
                      </a:r>
                    </a:p>
                  </a:txBody>
                  <a:tcPr marL="252000" marR="36000" marT="0" marB="0" anchor="ctr"/>
                </a:tc>
              </a:tr>
              <a:tr h="412157">
                <a:tc>
                  <a:txBody>
                    <a:bodyPr/>
                    <a:lstStyle/>
                    <a:p>
                      <a:pPr marL="0" marR="20129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МБДОУ «Детский сад № 15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 Александрийской»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20129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252000" marR="36000" marT="0" marB="0" anchor="ctr"/>
                </a:tc>
                <a:tc>
                  <a:txBody>
                    <a:bodyPr/>
                    <a:lstStyle/>
                    <a:p>
                      <a:pPr marL="0" marR="20129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0,6</a:t>
                      </a:r>
                    </a:p>
                  </a:txBody>
                  <a:tcPr marL="252000" marR="36000" marT="0" marB="0" anchor="ctr"/>
                </a:tc>
              </a:tr>
              <a:tr h="41215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МБДОУ «Детский сад № 1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ст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. Незлобной»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000" marR="36000" marT="0" marB="0" anchor="ctr"/>
                </a:tc>
                <a:tc>
                  <a:txBody>
                    <a:bodyPr/>
                    <a:lstStyle/>
                    <a:p>
                      <a:pPr marR="201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0,9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000" marR="3600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0244" y="886"/>
          <a:ext cx="8876435" cy="6741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5223"/>
                <a:gridCol w="1138005"/>
                <a:gridCol w="1593207"/>
              </a:tblGrid>
              <a:tr h="6327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Заказчики (продолжение)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Кол-во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закупок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Сумма,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млн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. руб.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78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МБОУ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СОШ № 13,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15 (совместный аукцион)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1,7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000" marR="36000" marT="0" marB="0" anchor="ctr"/>
                </a:tc>
              </a:tr>
              <a:tr h="38178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МБОУ СОШ № 1 г. Георгиевска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000" marR="36000" marT="0" marB="0" anchor="ctr"/>
                </a:tc>
              </a:tr>
              <a:tr h="38178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МБОУ СОШ № 13 ст. Незлобной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8,3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000" marR="36000" marT="0" marB="0" anchor="ctr"/>
                </a:tc>
              </a:tr>
              <a:tr h="38178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МБОУ СОШ № 17 пос. Шаумянского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2,3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000" marR="36000" marT="0" marB="0" anchor="ctr"/>
                </a:tc>
              </a:tr>
              <a:tr h="38178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МБОУ СОШ № 21 с. Обильного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1,8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000" marR="36000" marT="0" marB="0" anchor="ctr"/>
                </a:tc>
              </a:tr>
              <a:tr h="38178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МБОУ СОШ № 22 с. Обильного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2,1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000" marR="36000" marT="0" marB="0" anchor="ctr"/>
                </a:tc>
              </a:tr>
              <a:tr h="38178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МБУ ДО «ДЮСШ  ГГО»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1,8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000" marR="36000" marT="0" marB="0" anchor="ctr"/>
                </a:tc>
              </a:tr>
              <a:tr h="38178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Управление культуры и туризма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2,5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000" marR="36000" marT="0" marB="0" anchor="ctr"/>
                </a:tc>
              </a:tr>
              <a:tr h="38178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МБУК «Централизованная клубная система»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19,8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000" marR="36000" marT="0" marB="0" anchor="ctr"/>
                </a:tc>
              </a:tr>
              <a:tr h="381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-30">
                          <a:latin typeface="Times New Roman"/>
                          <a:ea typeface="Calibri"/>
                          <a:cs typeface="Times New Roman"/>
                        </a:rPr>
                        <a:t>Управление жилищно-коммунального хозяйства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13,5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000" marR="36000" marT="0" marB="0" anchor="ctr"/>
                </a:tc>
              </a:tr>
              <a:tr h="381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-90" dirty="0">
                          <a:latin typeface="Times New Roman"/>
                          <a:ea typeface="Calibri"/>
                          <a:cs typeface="Times New Roman"/>
                        </a:rPr>
                        <a:t>Управление имущественных и земельных отношений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2,0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000" marR="36000" marT="0" marB="0" anchor="ctr"/>
                </a:tc>
              </a:tr>
              <a:tr h="381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Финансовое управление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0,9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000" marR="36000" marT="0" marB="0" anchor="ctr"/>
                </a:tc>
              </a:tr>
              <a:tr h="381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МКУ "Учетный центр"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0,8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000" marR="36000" marT="0" marB="0" anchor="ctr"/>
                </a:tc>
              </a:tr>
              <a:tr h="381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-50" dirty="0">
                          <a:latin typeface="Times New Roman"/>
                          <a:ea typeface="Calibri"/>
                          <a:cs typeface="Times New Roman"/>
                        </a:rPr>
                        <a:t>Управление труда и социальной защиты населения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0,9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000" marR="36000" marT="0" marB="0" anchor="ctr"/>
                </a:tc>
              </a:tr>
              <a:tr h="381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Управление сельского хозяйства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1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2,3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000" marR="36000" marT="0" marB="0" anchor="ctr"/>
                </a:tc>
              </a:tr>
              <a:tr h="38178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</a:p>
                  </a:txBody>
                  <a:tcPr marL="68580" marR="6858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199</a:t>
                      </a:r>
                    </a:p>
                  </a:txBody>
                  <a:tcPr marL="68580" marR="6858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01295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203,3</a:t>
                      </a:r>
                    </a:p>
                  </a:txBody>
                  <a:tcPr marL="252000" marR="36000" marT="0" marB="0" anchor="ctr"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единой комиссии</a:t>
            </a: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661248"/>
          </a:xfrm>
        </p:spPr>
        <p:txBody>
          <a:bodyPr/>
          <a:lstStyle/>
          <a:p>
            <a:pPr marL="0" indent="0" algn="ctr">
              <a:spcBef>
                <a:spcPts val="1800"/>
              </a:spcBef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180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2018 году единой комиссией по осуществлению закупок для обеспечения муниципальных нужд Георгиевского городского округа Ставропольского края проведено 317 заседаний.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Рассмотрено 593 заявки участников закупок,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поданных в рамках проведения конкурентных процедур определения поставщиков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(подрядчиков, исполнителей). 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Количество не допущенных (отклоненных)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заявок – 148.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Контракты</a:t>
            </a:r>
            <a:endParaRPr lang="ru-RU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661248"/>
          </a:xfrm>
        </p:spPr>
        <p:txBody>
          <a:bodyPr/>
          <a:lstStyle/>
          <a:p>
            <a:pPr marL="0" indent="0" algn="ctr">
              <a:spcBef>
                <a:spcPts val="1800"/>
              </a:spcBef>
              <a:buNone/>
            </a:pPr>
            <a:endParaRPr lang="ru-RU" sz="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180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2018 году по итогам осуществления закупок заказчиками Георгиевского городского округа Ставропольского края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заключено 190 контрактов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общую сумму 196,9 млн. рублей, в том числе:</a:t>
            </a:r>
          </a:p>
          <a:p>
            <a:pPr marL="1076325" indent="0">
              <a:spcBef>
                <a:spcPts val="1800"/>
              </a:spcBef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электронный аукцион – 140 (117,7 млн. руб.)</a:t>
            </a:r>
          </a:p>
          <a:p>
            <a:pPr marL="1076325" indent="0">
              <a:spcBef>
                <a:spcPts val="1800"/>
              </a:spcBef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запрос котировок – 41 (4,7 млн. руб.)</a:t>
            </a:r>
          </a:p>
          <a:p>
            <a:pPr marL="1076325" indent="0">
              <a:spcBef>
                <a:spcPts val="1800"/>
              </a:spcBef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конкурс – 9 (74,5 млн. руб.)</a:t>
            </a:r>
          </a:p>
          <a:p>
            <a:pPr marL="0" indent="0" algn="ctr">
              <a:spcBef>
                <a:spcPts val="1800"/>
              </a:spcBef>
              <a:buNone/>
            </a:pPr>
            <a:endParaRPr lang="ru-RU" sz="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180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сравнения: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2017 году по итогам осуществления закупок заключено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160 контрактов на общую сумму 176,7 млн. рублей.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920</Words>
  <Application>Microsoft Office PowerPoint</Application>
  <PresentationFormat>Экран (4:3)</PresentationFormat>
  <Paragraphs>176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О работе комитета по муниципальным закупкам администрации Георгиевского городского округа Ставропольского края  в 2018 году</vt:lpstr>
      <vt:lpstr>Основными направлениями деятельности комитета в 2018 году являлись:</vt:lpstr>
      <vt:lpstr>Нормативно-правовые акты по вопросам осуществления закупок товаров, работ, услуг</vt:lpstr>
      <vt:lpstr>Закупки 2018 год</vt:lpstr>
      <vt:lpstr>Сравнительный анализ по количеству закупок в 2017 и 2018 годах</vt:lpstr>
      <vt:lpstr>Заказчики Георгиевского городского округа</vt:lpstr>
      <vt:lpstr>Слайд 7</vt:lpstr>
      <vt:lpstr>Работа единой комиссии</vt:lpstr>
      <vt:lpstr>Контракты</vt:lpstr>
      <vt:lpstr>Экономия</vt:lpstr>
      <vt:lpstr>Сравнительный анализ по суммам запланированных закупок, заключенных контрактов и экономии в 2017 и 2018 годах</vt:lpstr>
      <vt:lpstr>Закупки у СМП и СОНКО в 2018 году</vt:lpstr>
      <vt:lpstr>Закупки у единственного поставщика (подрядчика, исполнителя)</vt:lpstr>
      <vt:lpstr>Ограничения осуществления закупок</vt:lpstr>
      <vt:lpstr>Предварительный отбор</vt:lpstr>
      <vt:lpstr>Ведомственный контроль в сфере закупок товаров, работ, услуг</vt:lpstr>
      <vt:lpstr>Закупки товаров, работ, услуг на 2019 год</vt:lpstr>
      <vt:lpstr>Перспективы и задачи  на 2019 и последующие годы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работе комитета по муниципальным закупкам администрации Георгиевского городского округа Ставропольского края  в 2017 году</dc:title>
  <dc:creator>Пользователь</dc:creator>
  <cp:lastModifiedBy>Пользователь</cp:lastModifiedBy>
  <cp:revision>108</cp:revision>
  <dcterms:created xsi:type="dcterms:W3CDTF">2018-02-05T07:54:11Z</dcterms:created>
  <dcterms:modified xsi:type="dcterms:W3CDTF">2019-02-26T12:52:23Z</dcterms:modified>
</cp:coreProperties>
</file>