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66" r:id="rId5"/>
    <p:sldId id="267" r:id="rId6"/>
    <p:sldId id="264" r:id="rId7"/>
    <p:sldId id="261" r:id="rId8"/>
    <p:sldId id="259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AAC46"/>
    <a:srgbClr val="99FF99"/>
    <a:srgbClr val="FF99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29" autoAdjust="0"/>
  </p:normalViewPr>
  <p:slideViewPr>
    <p:cSldViewPr>
      <p:cViewPr varScale="1">
        <p:scale>
          <a:sx n="67" d="100"/>
          <a:sy n="67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140"/>
      <c:depthPercent val="100"/>
      <c:rAngAx val="1"/>
    </c:view3D>
    <c:plotArea>
      <c:layout>
        <c:manualLayout>
          <c:layoutTarget val="inner"/>
          <c:xMode val="edge"/>
          <c:yMode val="edge"/>
          <c:x val="0.15096926946631758"/>
          <c:y val="2.311871493557378E-2"/>
          <c:w val="0.84903073053368561"/>
          <c:h val="0.786471416670840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CC"/>
            </a:solidFill>
            <a:ln>
              <a:solidFill>
                <a:schemeClr val="accent1">
                  <a:shade val="50000"/>
                </a:schemeClr>
              </a:solidFill>
            </a:ln>
            <a:effectLst>
              <a:outerShdw blurRad="50800" dist="12954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0"/>
              <a:bevelB w="25400" h="50800"/>
              <a:contourClr>
                <a:srgbClr val="000000"/>
              </a:contourClr>
            </a:sp3d>
          </c:spPr>
          <c:dPt>
            <c:idx val="0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FF9999"/>
                </a:solidFill>
              </a:ln>
              <a:effectLst>
                <a:outerShdw blurRad="50800" dist="12954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bevelB w="25400" h="508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9999FF"/>
                </a:solidFill>
              </a:ln>
              <a:effectLst>
                <a:outerShdw blurRad="50800" dist="12954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bevelB w="25400" h="508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FF99FF"/>
              </a:solidFill>
              <a:ln>
                <a:solidFill>
                  <a:srgbClr val="FFFF66"/>
                </a:solidFill>
              </a:ln>
              <a:effectLst>
                <a:outerShdw blurRad="50800" dist="12954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bevelB w="25400" h="50800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FFFF00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12954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0"/>
                <a:bevelB w="25400" h="508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1.9869124550618008E-2"/>
                  <c:y val="-3.3666443003846865E-2"/>
                </c:manualLayout>
              </c:layout>
              <c:showVal val="1"/>
            </c:dLbl>
            <c:dLbl>
              <c:idx val="1"/>
              <c:layout>
                <c:manualLayout>
                  <c:x val="2.0865260818074167E-2"/>
                  <c:y val="-6.8296688781334033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>
                        <a:solidFill>
                          <a:schemeClr val="tx1"/>
                        </a:solidFill>
                      </a:rPr>
                      <a:t>1 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</a:rPr>
                      <a:t>409 871</a:t>
                    </a:r>
                    <a:endParaRPr lang="en-US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</c:dLbl>
            <c:dLbl>
              <c:idx val="2"/>
              <c:layout>
                <c:manualLayout>
                  <c:x val="2.7756565092966385E-2"/>
                  <c:y val="-5.8079231324154712E-2"/>
                </c:manualLayout>
              </c:layout>
              <c:showVal val="1"/>
            </c:dLbl>
            <c:dLbl>
              <c:idx val="3"/>
              <c:layout>
                <c:manualLayout>
                  <c:x val="2.0079615048119146E-2"/>
                  <c:y val="-5.2531565833310138E-2"/>
                </c:manualLayout>
              </c:layout>
              <c:showVal val="1"/>
            </c:dLbl>
            <c:dLbl>
              <c:idx val="4"/>
              <c:layout>
                <c:manualLayout>
                  <c:x val="4.1138661700102684E-2"/>
                  <c:y val="-6.2378167641325533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 факт</c:v>
                </c:pt>
                <c:pt idx="1">
                  <c:v>2016 год план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1246190</c:v>
                </c:pt>
                <c:pt idx="1">
                  <c:v>1409872</c:v>
                </c:pt>
                <c:pt idx="2">
                  <c:v>1401555</c:v>
                </c:pt>
                <c:pt idx="3">
                  <c:v>1141340.75</c:v>
                </c:pt>
                <c:pt idx="4">
                  <c:v>1216261.44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факт</c:v>
                </c:pt>
                <c:pt idx="1">
                  <c:v>2016 год план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 факт</c:v>
                </c:pt>
                <c:pt idx="1">
                  <c:v>2016 год план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gapWidth val="7"/>
        <c:gapDepth val="259"/>
        <c:shape val="box"/>
        <c:axId val="71856512"/>
        <c:axId val="71858048"/>
        <c:axId val="0"/>
      </c:bar3DChart>
      <c:catAx>
        <c:axId val="71856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ru-RU"/>
          </a:p>
        </c:txPr>
        <c:crossAx val="71858048"/>
        <c:crosses val="autoZero"/>
        <c:auto val="1"/>
        <c:lblAlgn val="ctr"/>
        <c:lblOffset val="100"/>
      </c:catAx>
      <c:valAx>
        <c:axId val="7185804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71856512"/>
        <c:crosses val="min"/>
        <c:crossBetween val="between"/>
      </c:val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965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rgbClr val="0070C0"/>
                </a:solidFill>
              </a:rPr>
              <a:t>2017 </a:t>
            </a:r>
            <a:r>
              <a:rPr lang="ru-RU" dirty="0">
                <a:solidFill>
                  <a:srgbClr val="0070C0"/>
                </a:solidFill>
              </a:rPr>
              <a:t>год</a:t>
            </a:r>
          </a:p>
        </c:rich>
      </c:tx>
      <c:layout/>
    </c:title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2.9937679605857945E-3"/>
          <c:y val="0.20558246311486891"/>
          <c:w val="0.98981508565342635"/>
          <c:h val="0.69760491615107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13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8.5883873905877997E-2"/>
                  <c:y val="-3.738299877749481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1.3282325160768863E-2"/>
                  <c:y val="3.561876498968803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0.24147955098457763"/>
                  <c:y val="-0.242670100880017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13.9</c:v>
                </c:pt>
                <c:pt idx="1">
                  <c:v>5.9</c:v>
                </c:pt>
                <c:pt idx="2" formatCode="0.0">
                  <c:v>80.2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rgbClr val="0070C0"/>
                </a:solidFill>
              </a:rPr>
              <a:t>2018 </a:t>
            </a:r>
            <a:r>
              <a:rPr lang="ru-RU" dirty="0">
                <a:solidFill>
                  <a:srgbClr val="0070C0"/>
                </a:solidFill>
              </a:rPr>
              <a:t>год</a:t>
            </a:r>
          </a:p>
        </c:rich>
      </c:tx>
      <c:layout/>
    </c:title>
    <c:view3D>
      <c:rotX val="30"/>
      <c:rotY val="20"/>
      <c:perspective val="30"/>
    </c:view3D>
    <c:plotArea>
      <c:layout>
        <c:manualLayout>
          <c:layoutTarget val="inner"/>
          <c:xMode val="edge"/>
          <c:yMode val="edge"/>
          <c:x val="1.2923294125175476E-2"/>
          <c:y val="0.20549991251093677"/>
          <c:w val="0.98707666240230207"/>
          <c:h val="0.703607582385537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18"/>
          <c:dPt>
            <c:idx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4.439455658519742E-2"/>
                  <c:y val="-4.062245552639255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"/>
                  <c:y val="-0.16755812190142894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.23901311693523161"/>
                  <c:y val="-0.19785406824146981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17.7</c:v>
                </c:pt>
                <c:pt idx="1">
                  <c:v>7.5</c:v>
                </c:pt>
                <c:pt idx="2" formatCode="0.0">
                  <c:v>74.8</c:v>
                </c:pt>
              </c:numCache>
            </c:numRef>
          </c:val>
        </c:ser>
      </c:pie3DChart>
      <c:spPr>
        <a:noFill/>
        <a:ln w="25366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rgbClr val="0070C0"/>
                </a:solidFill>
              </a:rPr>
              <a:t>2019 год</a:t>
            </a:r>
            <a:endParaRPr lang="ru-RU" dirty="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32655998753543714"/>
          <c:y val="6.7432478223219405E-2"/>
        </c:manualLayout>
      </c:layout>
    </c:title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6.9443148307140991E-3"/>
          <c:y val="0.24624632307156208"/>
          <c:w val="0.98981508565342635"/>
          <c:h val="0.69760491615107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5"/>
          <c:dPt>
            <c:idx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18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1.8723281149888724E-2"/>
                  <c:y val="-4.3308883227414004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-1.2643657378028295E-2"/>
                  <c:y val="-6.8595290249273494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0.2688871831721984"/>
                  <c:y val="-0.22611842822954267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7.3</c:v>
                </c:pt>
                <c:pt idx="2" formatCode="0.0">
                  <c:v>75.3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9.1365023816467467E-2"/>
          <c:y val="3.4542900388088237E-2"/>
          <c:w val="0.75765395992167661"/>
          <c:h val="0.859270439484854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6931216931216932E-2"/>
                  <c:y val="-1.659255078459066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106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809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4307633420822398E-2"/>
                  <c:y val="-6.8595406794485008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111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509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410936132983377E-2"/>
                  <c:y val="-1.172633378865756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116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973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106809</c:v>
                </c:pt>
                <c:pt idx="1">
                  <c:v>111509</c:v>
                </c:pt>
                <c:pt idx="2">
                  <c:v>116973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6931216931216932E-2"/>
                  <c:y val="-1.185182198899332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45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441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975308641975318E-2"/>
                  <c:y val="-9.481457591194718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47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622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2574955908289281E-2"/>
                  <c:y val="-9.481457591194718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49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670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45441</c:v>
                </c:pt>
                <c:pt idx="1">
                  <c:v>47622</c:v>
                </c:pt>
                <c:pt idx="2">
                  <c:v>49670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физлиц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8.4656084656084766E-3"/>
                  <c:y val="-9.481457591194718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827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8218694885361038E-3"/>
                  <c:y val="-7.111093193396025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107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5.6437389770723117E-3"/>
                  <c:y val="-4.7407287955974582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370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5827</c:v>
                </c:pt>
                <c:pt idx="1">
                  <c:v>6107</c:v>
                </c:pt>
                <c:pt idx="2">
                  <c:v>6370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8342151675485183E-2"/>
                  <c:y val="-4.7407287955973914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550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2698412698412721E-2"/>
                  <c:y val="-4.7407287955973914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550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5520171089724992E-2"/>
                  <c:y val="-7.111093193396025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16</a:t>
                    </a: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i="0" baseline="0" dirty="0" smtClean="0">
                        <a:solidFill>
                          <a:schemeClr val="tx1"/>
                        </a:solidFill>
                      </a:rPr>
                      <a:t>550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  <c:pt idx="0">
                  <c:v>16550</c:v>
                </c:pt>
                <c:pt idx="1">
                  <c:v>16550</c:v>
                </c:pt>
                <c:pt idx="2">
                  <c:v>16550</c:v>
                </c:pt>
              </c:numCache>
            </c:numRef>
          </c:val>
        </c:ser>
        <c:shape val="box"/>
        <c:axId val="123005568"/>
        <c:axId val="123158912"/>
        <c:axId val="0"/>
      </c:bar3DChart>
      <c:catAx>
        <c:axId val="123005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baseline="0">
                <a:solidFill>
                  <a:schemeClr val="tx1"/>
                </a:solidFill>
              </a:defRPr>
            </a:pPr>
            <a:endParaRPr lang="ru-RU"/>
          </a:p>
        </c:txPr>
        <c:crossAx val="123158912"/>
        <c:crosses val="autoZero"/>
        <c:auto val="1"/>
        <c:lblAlgn val="ctr"/>
        <c:lblOffset val="100"/>
      </c:catAx>
      <c:valAx>
        <c:axId val="123158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65" b="1" baseline="0">
                <a:solidFill>
                  <a:schemeClr val="tx1"/>
                </a:solidFill>
              </a:defRPr>
            </a:pPr>
            <a:endParaRPr lang="ru-RU"/>
          </a:p>
        </c:txPr>
        <c:crossAx val="123005568"/>
        <c:crosses val="autoZero"/>
        <c:crossBetween val="between"/>
      </c:valAx>
      <c:spPr>
        <a:noFill/>
        <a:ln w="2462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65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65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65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65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85578968939043065"/>
          <c:y val="0.11375939375415405"/>
          <c:w val="0.1442103106095694"/>
          <c:h val="0.57895061638552536"/>
        </c:manualLayout>
      </c:layout>
      <c:txPr>
        <a:bodyPr/>
        <a:lstStyle/>
        <a:p>
          <a:pPr>
            <a:defRPr sz="1365" b="1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55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9.1365023816467467E-2"/>
          <c:y val="3.4542900388088237E-2"/>
          <c:w val="0.75765395992167661"/>
          <c:h val="0.859270439484855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имущества и земли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6931216931216932E-2"/>
                  <c:y val="-1.6592550784590685E-2"/>
                </c:manualLayout>
              </c:layout>
              <c:showVal val="1"/>
            </c:dLbl>
            <c:dLbl>
              <c:idx val="1"/>
              <c:layout>
                <c:manualLayout>
                  <c:x val="2.6807760141093612E-2"/>
                  <c:y val="-1.1851821988993361E-2"/>
                </c:manualLayout>
              </c:layout>
              <c:showVal val="1"/>
            </c:dLbl>
            <c:dLbl>
              <c:idx val="2"/>
              <c:layout>
                <c:manualLayout>
                  <c:x val="1.4109347442680775E-2"/>
                  <c:y val="-1.422218638679195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3"/>
                <c:pt idx="0">
                  <c:v>20000</c:v>
                </c:pt>
                <c:pt idx="1">
                  <c:v>20300</c:v>
                </c:pt>
                <c:pt idx="2">
                  <c:v>20500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Продажа имущества и земли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5.8199912510936242E-3"/>
                  <c:y val="-2.172523352911202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12 301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</c:dLbl>
            <c:dLbl>
              <c:idx val="1"/>
              <c:layout>
                <c:manualLayout>
                  <c:x val="5.8640638670166226E-3"/>
                  <c:y val="-4.641715611319909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13 008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</c:dLbl>
            <c:dLbl>
              <c:idx val="2"/>
              <c:layout>
                <c:manualLayout>
                  <c:x val="4.5193569553805824E-3"/>
                  <c:y val="-1.19012437419914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13 597</a:t>
                    </a:r>
                    <a:endParaRPr lang="en-US" sz="14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</c:dLbl>
            <c:numFmt formatCode="#,##0" sourceLinked="0"/>
            <c:txPr>
              <a:bodyPr rot="0" vert="horz"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3"/>
                <c:pt idx="0">
                  <c:v>13210</c:v>
                </c:pt>
                <c:pt idx="1">
                  <c:v>13850</c:v>
                </c:pt>
                <c:pt idx="2">
                  <c:v>14850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платных услуг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2698412698412721E-2"/>
                  <c:y val="-1.4321086452215241E-2"/>
                </c:manualLayout>
              </c:layout>
              <c:showVal val="1"/>
            </c:dLbl>
            <c:dLbl>
              <c:idx val="1"/>
              <c:layout>
                <c:manualLayout>
                  <c:x val="8.4656084656085286E-3"/>
                  <c:y val="-1.4370626539196196E-2"/>
                </c:manualLayout>
              </c:layout>
              <c:showVal val="1"/>
            </c:dLbl>
            <c:dLbl>
              <c:idx val="2"/>
              <c:layout>
                <c:manualLayout>
                  <c:x val="1.5454177602799653E-2"/>
                  <c:y val="-1.2000323915953341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3"/>
                <c:pt idx="0">
                  <c:v>32660</c:v>
                </c:pt>
                <c:pt idx="1">
                  <c:v>34860</c:v>
                </c:pt>
                <c:pt idx="2">
                  <c:v>37230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8AAC46"/>
            </a:solidFill>
          </c:spPr>
          <c:dLbls>
            <c:dLbl>
              <c:idx val="0"/>
              <c:layout>
                <c:manualLayout>
                  <c:x val="1.8342151675485217E-2"/>
                  <c:y val="-3.6198751018191679E-2"/>
                </c:manualLayout>
              </c:layout>
              <c:showVal val="1"/>
            </c:dLbl>
            <c:dLbl>
              <c:idx val="1"/>
              <c:layout>
                <c:manualLayout>
                  <c:x val="2.1164021164021166E-2"/>
                  <c:y val="-3.3778908307967856E-2"/>
                </c:manualLayout>
              </c:layout>
              <c:showVal val="1"/>
            </c:dLbl>
            <c:dLbl>
              <c:idx val="2"/>
              <c:layout>
                <c:manualLayout>
                  <c:x val="2.398577955533341E-2"/>
                  <c:y val="-3.37293682209868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#,##0</c:formatCode>
                <c:ptCount val="3"/>
                <c:pt idx="0">
                  <c:v>14600</c:v>
                </c:pt>
                <c:pt idx="1">
                  <c:v>14600</c:v>
                </c:pt>
                <c:pt idx="2">
                  <c:v>14600</c:v>
                </c:pt>
              </c:numCache>
            </c:numRef>
          </c:val>
        </c:ser>
        <c:shape val="box"/>
        <c:axId val="125174144"/>
        <c:axId val="125175680"/>
        <c:axId val="0"/>
      </c:bar3DChart>
      <c:catAx>
        <c:axId val="125174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baseline="0">
                <a:solidFill>
                  <a:schemeClr val="tx1"/>
                </a:solidFill>
              </a:defRPr>
            </a:pPr>
            <a:endParaRPr lang="ru-RU"/>
          </a:p>
        </c:txPr>
        <c:crossAx val="125175680"/>
        <c:crosses val="autoZero"/>
        <c:auto val="1"/>
        <c:lblAlgn val="ctr"/>
        <c:lblOffset val="100"/>
      </c:catAx>
      <c:valAx>
        <c:axId val="12517568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9" b="1" baseline="0">
                <a:solidFill>
                  <a:schemeClr val="tx1"/>
                </a:solidFill>
              </a:defRPr>
            </a:pPr>
            <a:endParaRPr lang="ru-RU"/>
          </a:p>
        </c:txPr>
        <c:crossAx val="125174144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9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9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9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9" b="1" i="0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85563751899433615"/>
          <c:y val="0.11946051105903814"/>
          <c:w val="0.14330874430169921"/>
          <c:h val="0.61271680226662983"/>
        </c:manualLayout>
      </c:layout>
      <c:spPr>
        <a:noFill/>
      </c:spPr>
      <c:txPr>
        <a:bodyPr/>
        <a:lstStyle/>
        <a:p>
          <a:pPr>
            <a:defRPr sz="1409" b="1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12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6809C-38D4-461F-9376-25106AD98D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DAE2DD-8B4A-4BF6-A332-663DBDF5BD11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НАЛОГОВЫЕ</a:t>
          </a:r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baseline="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b="1" baseline="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8B357C1-3566-4912-B891-DC751F2356DA}" type="parTrans" cxnId="{7095E78B-6677-45DD-9E11-9BA96A9BE1C2}">
      <dgm:prSet/>
      <dgm:spPr/>
      <dgm:t>
        <a:bodyPr/>
        <a:lstStyle/>
        <a:p>
          <a:endParaRPr lang="ru-RU" b="1"/>
        </a:p>
      </dgm:t>
    </dgm:pt>
    <dgm:pt modelId="{E46E4297-E0A9-4EDC-B12C-5C19915DAFCE}" type="sibTrans" cxnId="{7095E78B-6677-45DD-9E11-9BA96A9BE1C2}">
      <dgm:prSet/>
      <dgm:spPr/>
      <dgm:t>
        <a:bodyPr/>
        <a:lstStyle/>
        <a:p>
          <a:endParaRPr lang="ru-RU" b="1"/>
        </a:p>
      </dgm:t>
    </dgm:pt>
    <dgm:pt modelId="{B5F1338E-EEC1-46DD-B189-41623B4AC46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DA9D1E-47E4-45C5-8E44-DDA01AA9700E}" type="parTrans" cxnId="{B881C0B9-3303-4F3B-B08A-8927DE1BBA5C}">
      <dgm:prSet/>
      <dgm:spPr/>
      <dgm:t>
        <a:bodyPr/>
        <a:lstStyle/>
        <a:p>
          <a:endParaRPr lang="ru-RU" b="1"/>
        </a:p>
      </dgm:t>
    </dgm:pt>
    <dgm:pt modelId="{FB964898-30AF-4A29-9DDC-FC6F606C5E4E}" type="sibTrans" cxnId="{B881C0B9-3303-4F3B-B08A-8927DE1BBA5C}">
      <dgm:prSet/>
      <dgm:spPr/>
      <dgm:t>
        <a:bodyPr/>
        <a:lstStyle/>
        <a:p>
          <a:endParaRPr lang="ru-RU" b="1"/>
        </a:p>
      </dgm:t>
    </dgm:pt>
    <dgm:pt modelId="{B003AB7C-14DE-4CAE-A353-96B9DB4128AB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b="1" baseline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НЕНАЛОГОВЫЕ ДОХОДЫ</a:t>
          </a:r>
          <a:endParaRPr lang="ru-RU" b="1" baseline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2890151-1075-4BCB-BAE2-409CC029CF28}" type="parTrans" cxnId="{02B3D3DA-B1F0-4DC7-8E7B-D56CDBAE2BF3}">
      <dgm:prSet/>
      <dgm:spPr/>
      <dgm:t>
        <a:bodyPr/>
        <a:lstStyle/>
        <a:p>
          <a:endParaRPr lang="ru-RU" b="1"/>
        </a:p>
      </dgm:t>
    </dgm:pt>
    <dgm:pt modelId="{FF922B9A-89BB-4C8D-8610-17B74F78345B}" type="sibTrans" cxnId="{02B3D3DA-B1F0-4DC7-8E7B-D56CDBAE2BF3}">
      <dgm:prSet/>
      <dgm:spPr/>
      <dgm:t>
        <a:bodyPr/>
        <a:lstStyle/>
        <a:p>
          <a:endParaRPr lang="ru-RU" b="1"/>
        </a:p>
      </dgm:t>
    </dgm:pt>
    <dgm:pt modelId="{9CA43A13-99B3-4E02-84C7-3FD2754EBCB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Доходы от сдачи в аренду земельных участков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39E65F6-830C-48A5-B69B-79B44E6C0764}" type="parTrans" cxnId="{6C37E9E4-3752-4AA3-AE7F-0C61E1E2D21C}">
      <dgm:prSet/>
      <dgm:spPr/>
      <dgm:t>
        <a:bodyPr/>
        <a:lstStyle/>
        <a:p>
          <a:endParaRPr lang="ru-RU" b="1"/>
        </a:p>
      </dgm:t>
    </dgm:pt>
    <dgm:pt modelId="{72983171-B569-4931-86BE-24287E3FDEB3}" type="sibTrans" cxnId="{6C37E9E4-3752-4AA3-AE7F-0C61E1E2D21C}">
      <dgm:prSet/>
      <dgm:spPr/>
      <dgm:t>
        <a:bodyPr/>
        <a:lstStyle/>
        <a:p>
          <a:endParaRPr lang="ru-RU" b="1"/>
        </a:p>
      </dgm:t>
    </dgm:pt>
    <dgm:pt modelId="{B3CB9C84-D167-441E-9468-CE93ABF3E7FB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b="1" baseline="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C88FB26-3B08-43C5-B9A4-563667279C59}" type="parTrans" cxnId="{964B72B4-8CC0-44E1-A9A7-8E5FB6E3D451}">
      <dgm:prSet/>
      <dgm:spPr/>
      <dgm:t>
        <a:bodyPr/>
        <a:lstStyle/>
        <a:p>
          <a:endParaRPr lang="ru-RU" b="1"/>
        </a:p>
      </dgm:t>
    </dgm:pt>
    <dgm:pt modelId="{2FF376C3-0759-4159-A8CB-30FE8E861904}" type="sibTrans" cxnId="{964B72B4-8CC0-44E1-A9A7-8E5FB6E3D451}">
      <dgm:prSet/>
      <dgm:spPr/>
      <dgm:t>
        <a:bodyPr/>
        <a:lstStyle/>
        <a:p>
          <a:endParaRPr lang="ru-RU" b="1"/>
        </a:p>
      </dgm:t>
    </dgm:pt>
    <dgm:pt modelId="{854EF80F-8AAD-45B2-90FB-01F2B6C1A05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Дотации</a:t>
          </a:r>
          <a:endParaRPr lang="ru-RU" sz="1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C1B161-3B73-4453-83D9-0D7DB8A46F01}" type="parTrans" cxnId="{DB087AA0-299D-4601-B1E9-4E10668BD350}">
      <dgm:prSet/>
      <dgm:spPr/>
      <dgm:t>
        <a:bodyPr/>
        <a:lstStyle/>
        <a:p>
          <a:endParaRPr lang="ru-RU" b="1"/>
        </a:p>
      </dgm:t>
    </dgm:pt>
    <dgm:pt modelId="{65CB0318-F06A-439B-A868-FD9F511BDEAE}" type="sibTrans" cxnId="{DB087AA0-299D-4601-B1E9-4E10668BD350}">
      <dgm:prSet/>
      <dgm:spPr/>
      <dgm:t>
        <a:bodyPr/>
        <a:lstStyle/>
        <a:p>
          <a:endParaRPr lang="ru-RU" b="1"/>
        </a:p>
      </dgm:t>
    </dgm:pt>
    <dgm:pt modelId="{7D048804-CC81-4C92-8A48-069D4680887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Акцизы на автомобильный и прямогонный бензин, дизельное топливо, моторные масла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889503-5F05-4449-AD20-0BAF8A21AA20}" type="parTrans" cxnId="{FED13C88-A9E5-4760-A336-311727D4C217}">
      <dgm:prSet/>
      <dgm:spPr/>
      <dgm:t>
        <a:bodyPr/>
        <a:lstStyle/>
        <a:p>
          <a:endParaRPr lang="ru-RU"/>
        </a:p>
      </dgm:t>
    </dgm:pt>
    <dgm:pt modelId="{A5FC99DC-5311-421F-ADD3-E0D6D7777EC6}" type="sibTrans" cxnId="{FED13C88-A9E5-4760-A336-311727D4C217}">
      <dgm:prSet/>
      <dgm:spPr/>
      <dgm:t>
        <a:bodyPr/>
        <a:lstStyle/>
        <a:p>
          <a:endParaRPr lang="ru-RU"/>
        </a:p>
      </dgm:t>
    </dgm:pt>
    <dgm:pt modelId="{8C2E408C-B4D8-4CA7-BDD7-2AD6293B4CB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Единый налог на вмененный доход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EB20D15-E221-4681-B3F6-35C0F27ADC49}" type="parTrans" cxnId="{6819B7BA-EE1E-45CF-A5AF-17D1368C46F7}">
      <dgm:prSet/>
      <dgm:spPr/>
      <dgm:t>
        <a:bodyPr/>
        <a:lstStyle/>
        <a:p>
          <a:endParaRPr lang="ru-RU"/>
        </a:p>
      </dgm:t>
    </dgm:pt>
    <dgm:pt modelId="{748954AF-C1A8-476F-9886-6BBC596DDBD6}" type="sibTrans" cxnId="{6819B7BA-EE1E-45CF-A5AF-17D1368C46F7}">
      <dgm:prSet/>
      <dgm:spPr/>
      <dgm:t>
        <a:bodyPr/>
        <a:lstStyle/>
        <a:p>
          <a:endParaRPr lang="ru-RU"/>
        </a:p>
      </dgm:t>
    </dgm:pt>
    <dgm:pt modelId="{E4961C51-CD55-471D-9D45-6F0BC66B57A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Налог на имущество физических лиц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D3B61ED-A2F8-476A-A30D-0E0F5E992EE5}" type="parTrans" cxnId="{CD6F7564-C0D9-4064-8747-9FA96C9E4C2B}">
      <dgm:prSet/>
      <dgm:spPr/>
      <dgm:t>
        <a:bodyPr/>
        <a:lstStyle/>
        <a:p>
          <a:endParaRPr lang="ru-RU"/>
        </a:p>
      </dgm:t>
    </dgm:pt>
    <dgm:pt modelId="{6ADCF1C5-3105-4ECF-855F-396B779A51A7}" type="sibTrans" cxnId="{CD6F7564-C0D9-4064-8747-9FA96C9E4C2B}">
      <dgm:prSet/>
      <dgm:spPr/>
      <dgm:t>
        <a:bodyPr/>
        <a:lstStyle/>
        <a:p>
          <a:endParaRPr lang="ru-RU"/>
        </a:p>
      </dgm:t>
    </dgm:pt>
    <dgm:pt modelId="{A72CB8CF-C618-4C29-8AEA-8BC4E53B1CF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Земельный налог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6F50F5E-EE5E-4CE6-A7F6-38D914623E85}" type="parTrans" cxnId="{03773E59-5950-470D-980B-0F4897C87AA6}">
      <dgm:prSet/>
      <dgm:spPr/>
      <dgm:t>
        <a:bodyPr/>
        <a:lstStyle/>
        <a:p>
          <a:endParaRPr lang="ru-RU"/>
        </a:p>
      </dgm:t>
    </dgm:pt>
    <dgm:pt modelId="{DAF7552D-1C89-46A1-B79B-539FAFEB6F17}" type="sibTrans" cxnId="{03773E59-5950-470D-980B-0F4897C87AA6}">
      <dgm:prSet/>
      <dgm:spPr/>
      <dgm:t>
        <a:bodyPr/>
        <a:lstStyle/>
        <a:p>
          <a:endParaRPr lang="ru-RU"/>
        </a:p>
      </dgm:t>
    </dgm:pt>
    <dgm:pt modelId="{247D41AB-D753-4725-B0C6-079E8EDA59C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Государственная пошлина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B3AAF18-8DE6-4E71-8722-56DE5B64053D}" type="parTrans" cxnId="{1819A778-B3A7-46D3-8CF5-2F3D7709BC60}">
      <dgm:prSet/>
      <dgm:spPr/>
      <dgm:t>
        <a:bodyPr/>
        <a:lstStyle/>
        <a:p>
          <a:endParaRPr lang="ru-RU"/>
        </a:p>
      </dgm:t>
    </dgm:pt>
    <dgm:pt modelId="{44C7647B-1F53-4D71-A90F-72B53C55E38F}" type="sibTrans" cxnId="{1819A778-B3A7-46D3-8CF5-2F3D7709BC60}">
      <dgm:prSet/>
      <dgm:spPr/>
      <dgm:t>
        <a:bodyPr/>
        <a:lstStyle/>
        <a:p>
          <a:endParaRPr lang="ru-RU"/>
        </a:p>
      </dgm:t>
    </dgm:pt>
    <dgm:pt modelId="{E70784EE-BEFC-4975-BC11-69A570B94FB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Единый сельскохозяйственный налог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0718837-E5CB-4D3D-A9EF-39A5ACBA79E8}" type="parTrans" cxnId="{BA53B586-2D51-46FF-9A55-5E11BC752D2A}">
      <dgm:prSet/>
      <dgm:spPr/>
      <dgm:t>
        <a:bodyPr/>
        <a:lstStyle/>
        <a:p>
          <a:endParaRPr lang="ru-RU"/>
        </a:p>
      </dgm:t>
    </dgm:pt>
    <dgm:pt modelId="{1A03B67D-6023-4D35-96EE-A5E7C5328F9E}" type="sibTrans" cxnId="{BA53B586-2D51-46FF-9A55-5E11BC752D2A}">
      <dgm:prSet/>
      <dgm:spPr/>
      <dgm:t>
        <a:bodyPr/>
        <a:lstStyle/>
        <a:p>
          <a:endParaRPr lang="ru-RU"/>
        </a:p>
      </dgm:t>
    </dgm:pt>
    <dgm:pt modelId="{DC03E8A2-D30E-4172-A308-CB45FD6AC7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100" b="0" u="none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Налог, взимаемый в связи с применением патентной системы налогообложения</a:t>
          </a:r>
          <a:endParaRPr lang="ru-RU" sz="1100" b="0" u="none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B7605D-C3B8-41BC-BB5D-AFF7A757B488}" type="parTrans" cxnId="{F4BAED15-0901-4331-BD25-AAAA15184A8E}">
      <dgm:prSet/>
      <dgm:spPr/>
      <dgm:t>
        <a:bodyPr/>
        <a:lstStyle/>
        <a:p>
          <a:endParaRPr lang="ru-RU"/>
        </a:p>
      </dgm:t>
    </dgm:pt>
    <dgm:pt modelId="{82F2872E-2C2D-427F-817F-87E2280E90CF}" type="sibTrans" cxnId="{F4BAED15-0901-4331-BD25-AAAA15184A8E}">
      <dgm:prSet/>
      <dgm:spPr/>
      <dgm:t>
        <a:bodyPr/>
        <a:lstStyle/>
        <a:p>
          <a:endParaRPr lang="ru-RU"/>
        </a:p>
      </dgm:t>
    </dgm:pt>
    <dgm:pt modelId="{12D3BFE8-5777-44A5-A83F-FE9BDD22475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Доходы от сдачи в аренду имущества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A6A6B30-5D86-4EC0-972B-91E8097C7857}" type="parTrans" cxnId="{2EF92C1E-8668-4E3B-9F52-4E49D8DEBD43}">
      <dgm:prSet/>
      <dgm:spPr/>
      <dgm:t>
        <a:bodyPr/>
        <a:lstStyle/>
        <a:p>
          <a:endParaRPr lang="ru-RU"/>
        </a:p>
      </dgm:t>
    </dgm:pt>
    <dgm:pt modelId="{3A0B1742-8F8B-470E-84EC-3D40FC457266}" type="sibTrans" cxnId="{2EF92C1E-8668-4E3B-9F52-4E49D8DEBD43}">
      <dgm:prSet/>
      <dgm:spPr/>
      <dgm:t>
        <a:bodyPr/>
        <a:lstStyle/>
        <a:p>
          <a:endParaRPr lang="ru-RU"/>
        </a:p>
      </dgm:t>
    </dgm:pt>
    <dgm:pt modelId="{834A3C7C-9A7F-4021-95A3-999A4D289F0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Платежи МУП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5ABE824-E010-402A-838E-E92628CB5FFF}" type="parTrans" cxnId="{E827B9BE-79D1-4E6D-8E38-C2D7CC639579}">
      <dgm:prSet/>
      <dgm:spPr/>
      <dgm:t>
        <a:bodyPr/>
        <a:lstStyle/>
        <a:p>
          <a:endParaRPr lang="ru-RU"/>
        </a:p>
      </dgm:t>
    </dgm:pt>
    <dgm:pt modelId="{A33BFE9D-F2D9-4129-ADA5-8BCE8D78C481}" type="sibTrans" cxnId="{E827B9BE-79D1-4E6D-8E38-C2D7CC639579}">
      <dgm:prSet/>
      <dgm:spPr/>
      <dgm:t>
        <a:bodyPr/>
        <a:lstStyle/>
        <a:p>
          <a:endParaRPr lang="ru-RU"/>
        </a:p>
      </dgm:t>
    </dgm:pt>
    <dgm:pt modelId="{7BF2B238-14B0-4196-94F0-807524DBA24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компенсации затрат государства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C6B41E7-2B17-41D8-B40C-406EEC41384E}" type="parTrans" cxnId="{97C16C38-8BE1-4638-B065-47DD77C292AB}">
      <dgm:prSet/>
      <dgm:spPr/>
      <dgm:t>
        <a:bodyPr/>
        <a:lstStyle/>
        <a:p>
          <a:endParaRPr lang="ru-RU"/>
        </a:p>
      </dgm:t>
    </dgm:pt>
    <dgm:pt modelId="{9182FD0B-9643-4017-A19E-F08A33D6E191}" type="sibTrans" cxnId="{97C16C38-8BE1-4638-B065-47DD77C292AB}">
      <dgm:prSet/>
      <dgm:spPr/>
      <dgm:t>
        <a:bodyPr/>
        <a:lstStyle/>
        <a:p>
          <a:endParaRPr lang="ru-RU"/>
        </a:p>
      </dgm:t>
    </dgm:pt>
    <dgm:pt modelId="{6C2EAEC1-990A-4DAE-905A-FB8CD89FC79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Плата за негативное воздействие на окружающую среду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FF6CC5A-0C93-4436-8737-9A7277DA27C5}" type="parTrans" cxnId="{FA84EDAA-E009-4BB1-9845-4B9573A197BB}">
      <dgm:prSet/>
      <dgm:spPr/>
      <dgm:t>
        <a:bodyPr/>
        <a:lstStyle/>
        <a:p>
          <a:endParaRPr lang="ru-RU"/>
        </a:p>
      </dgm:t>
    </dgm:pt>
    <dgm:pt modelId="{9F3ACACC-69D8-43ED-B2DA-359181CF4777}" type="sibTrans" cxnId="{FA84EDAA-E009-4BB1-9845-4B9573A197BB}">
      <dgm:prSet/>
      <dgm:spPr/>
      <dgm:t>
        <a:bodyPr/>
        <a:lstStyle/>
        <a:p>
          <a:endParaRPr lang="ru-RU"/>
        </a:p>
      </dgm:t>
    </dgm:pt>
    <dgm:pt modelId="{A61A0080-F019-44F1-82FA-497F810AD4F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Доходы от реализации муниципального имущества и земельных участков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E59EB1B-B9B8-4B82-AF3C-6CD666A79363}" type="parTrans" cxnId="{77DA29F2-56FD-4B9E-ADF4-E23367B7D2D4}">
      <dgm:prSet/>
      <dgm:spPr/>
      <dgm:t>
        <a:bodyPr/>
        <a:lstStyle/>
        <a:p>
          <a:endParaRPr lang="ru-RU"/>
        </a:p>
      </dgm:t>
    </dgm:pt>
    <dgm:pt modelId="{E0281BDF-1973-471D-9294-6AAB3378D2DF}" type="sibTrans" cxnId="{77DA29F2-56FD-4B9E-ADF4-E23367B7D2D4}">
      <dgm:prSet/>
      <dgm:spPr/>
      <dgm:t>
        <a:bodyPr/>
        <a:lstStyle/>
        <a:p>
          <a:endParaRPr lang="ru-RU"/>
        </a:p>
      </dgm:t>
    </dgm:pt>
    <dgm:pt modelId="{C2F258A6-9F30-41A3-AFCB-EFC6D06E16A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Штрафы, санкции, возмещение ущербы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AD4DD22-4E56-4483-A402-F987945238E8}" type="parTrans" cxnId="{7A125C8D-EB57-452A-9D65-F74A14311267}">
      <dgm:prSet/>
      <dgm:spPr/>
      <dgm:t>
        <a:bodyPr/>
        <a:lstStyle/>
        <a:p>
          <a:endParaRPr lang="ru-RU"/>
        </a:p>
      </dgm:t>
    </dgm:pt>
    <dgm:pt modelId="{67169042-75DC-4FDA-BA4C-222CD42FBA26}" type="sibTrans" cxnId="{7A125C8D-EB57-452A-9D65-F74A14311267}">
      <dgm:prSet/>
      <dgm:spPr/>
      <dgm:t>
        <a:bodyPr/>
        <a:lstStyle/>
        <a:p>
          <a:endParaRPr lang="ru-RU"/>
        </a:p>
      </dgm:t>
    </dgm:pt>
    <dgm:pt modelId="{4813B278-F96A-4BC1-AC75-43541A4C828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1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Прочие неналоговые доходы</a:t>
          </a:r>
          <a:endParaRPr lang="ru-RU" sz="11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1A44704-D42E-4272-8902-6A3463BDB70B}" type="parTrans" cxnId="{34ECE5FD-CE61-43D0-8A17-455124EACB9C}">
      <dgm:prSet/>
      <dgm:spPr/>
      <dgm:t>
        <a:bodyPr/>
        <a:lstStyle/>
        <a:p>
          <a:endParaRPr lang="ru-RU"/>
        </a:p>
      </dgm:t>
    </dgm:pt>
    <dgm:pt modelId="{027E68B1-A488-41EF-9908-EA0013879524}" type="sibTrans" cxnId="{34ECE5FD-CE61-43D0-8A17-455124EACB9C}">
      <dgm:prSet/>
      <dgm:spPr/>
      <dgm:t>
        <a:bodyPr/>
        <a:lstStyle/>
        <a:p>
          <a:endParaRPr lang="ru-RU"/>
        </a:p>
      </dgm:t>
    </dgm:pt>
    <dgm:pt modelId="{A4BB88BC-B911-4788-9834-A86AADA07F0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Субсидии</a:t>
          </a:r>
          <a:endParaRPr lang="ru-RU" sz="1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4125FC-F897-4A3D-9319-AF40CF4C2EF3}" type="parTrans" cxnId="{CF47778C-CE2C-4D1C-B5C1-F6C1456F2084}">
      <dgm:prSet/>
      <dgm:spPr/>
      <dgm:t>
        <a:bodyPr/>
        <a:lstStyle/>
        <a:p>
          <a:endParaRPr lang="ru-RU"/>
        </a:p>
      </dgm:t>
    </dgm:pt>
    <dgm:pt modelId="{404AC4E3-9479-4A0B-A078-EB2E8538064E}" type="sibTrans" cxnId="{CF47778C-CE2C-4D1C-B5C1-F6C1456F2084}">
      <dgm:prSet/>
      <dgm:spPr/>
      <dgm:t>
        <a:bodyPr/>
        <a:lstStyle/>
        <a:p>
          <a:endParaRPr lang="ru-RU"/>
        </a:p>
      </dgm:t>
    </dgm:pt>
    <dgm:pt modelId="{4563A9A3-4690-4A1D-AEAF-C974B8A80E7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Субвенции</a:t>
          </a:r>
          <a:endParaRPr lang="ru-RU" sz="1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8CF4C9-E475-45DC-98E8-FC204BFE7C89}" type="parTrans" cxnId="{01852209-E60D-4C6D-BA72-72CBB06E0EA9}">
      <dgm:prSet/>
      <dgm:spPr/>
      <dgm:t>
        <a:bodyPr/>
        <a:lstStyle/>
        <a:p>
          <a:endParaRPr lang="ru-RU"/>
        </a:p>
      </dgm:t>
    </dgm:pt>
    <dgm:pt modelId="{56C85F6D-DA33-4F95-8B78-EC6C633D46B0}" type="sibTrans" cxnId="{01852209-E60D-4C6D-BA72-72CBB06E0EA9}">
      <dgm:prSet/>
      <dgm:spPr/>
      <dgm:t>
        <a:bodyPr/>
        <a:lstStyle/>
        <a:p>
          <a:endParaRPr lang="ru-RU"/>
        </a:p>
      </dgm:t>
    </dgm:pt>
    <dgm:pt modelId="{15A18D45-034A-45CB-B756-3B603E267A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Иные межбюджетные трансферты</a:t>
          </a:r>
          <a:endParaRPr lang="ru-RU" sz="1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8EE630-84E5-42D8-AFD2-511B1FCFF2BD}" type="parTrans" cxnId="{6C33F0B1-B443-41ED-8C28-DC26E86256BF}">
      <dgm:prSet/>
      <dgm:spPr/>
      <dgm:t>
        <a:bodyPr/>
        <a:lstStyle/>
        <a:p>
          <a:endParaRPr lang="ru-RU"/>
        </a:p>
      </dgm:t>
    </dgm:pt>
    <dgm:pt modelId="{AC27778F-A2EF-43D4-8DF2-5490EEC1EFCD}" type="sibTrans" cxnId="{6C33F0B1-B443-41ED-8C28-DC26E86256BF}">
      <dgm:prSet/>
      <dgm:spPr/>
      <dgm:t>
        <a:bodyPr/>
        <a:lstStyle/>
        <a:p>
          <a:endParaRPr lang="ru-RU"/>
        </a:p>
      </dgm:t>
    </dgm:pt>
    <dgm:pt modelId="{77CCC6F8-8B89-4689-B441-7D4676245BD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Безвозмездные поступления от физических и юридических лиц</a:t>
          </a:r>
          <a:endParaRPr lang="ru-RU" sz="1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0CC2F3-7DAD-4463-B888-87354D16425B}" type="parTrans" cxnId="{2015FA59-2D46-4E31-911E-48C327855D04}">
      <dgm:prSet/>
      <dgm:spPr/>
      <dgm:t>
        <a:bodyPr/>
        <a:lstStyle/>
        <a:p>
          <a:endParaRPr lang="ru-RU"/>
        </a:p>
      </dgm:t>
    </dgm:pt>
    <dgm:pt modelId="{CC2FCAA5-30EB-429C-9303-13E75C6AF35D}" type="sibTrans" cxnId="{2015FA59-2D46-4E31-911E-48C327855D04}">
      <dgm:prSet/>
      <dgm:spPr/>
      <dgm:t>
        <a:bodyPr/>
        <a:lstStyle/>
        <a:p>
          <a:endParaRPr lang="ru-RU"/>
        </a:p>
      </dgm:t>
    </dgm:pt>
    <dgm:pt modelId="{FB11C515-4B38-4E0A-8605-9D43FD8E3F81}" type="pres">
      <dgm:prSet presAssocID="{FF36809C-38D4-461F-9376-25106AD98D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4D9F96-2A34-445D-BD29-4E554DF82CAF}" type="pres">
      <dgm:prSet presAssocID="{73DAE2DD-8B4A-4BF6-A332-663DBDF5BD11}" presName="composite" presStyleCnt="0"/>
      <dgm:spPr/>
    </dgm:pt>
    <dgm:pt modelId="{3FE0E6A0-3AC9-4F4B-A0D9-98BE9532FDD2}" type="pres">
      <dgm:prSet presAssocID="{73DAE2DD-8B4A-4BF6-A332-663DBDF5BD1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2A3EF-2C24-45EA-B9BF-84215C3D5C08}" type="pres">
      <dgm:prSet presAssocID="{73DAE2DD-8B4A-4BF6-A332-663DBDF5BD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4551C-E484-4A81-8690-DA24172EEE55}" type="pres">
      <dgm:prSet presAssocID="{E46E4297-E0A9-4EDC-B12C-5C19915DAFCE}" presName="space" presStyleCnt="0"/>
      <dgm:spPr/>
    </dgm:pt>
    <dgm:pt modelId="{94589D0C-1002-4CBD-82D2-697B4F3F405C}" type="pres">
      <dgm:prSet presAssocID="{B003AB7C-14DE-4CAE-A353-96B9DB4128AB}" presName="composite" presStyleCnt="0"/>
      <dgm:spPr/>
    </dgm:pt>
    <dgm:pt modelId="{81D52FAF-A0D9-4908-BD66-865873C38440}" type="pres">
      <dgm:prSet presAssocID="{B003AB7C-14DE-4CAE-A353-96B9DB4128A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60A0C-F348-4D1E-A378-81ECC8641000}" type="pres">
      <dgm:prSet presAssocID="{B003AB7C-14DE-4CAE-A353-96B9DB4128A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DF436-A7B1-409D-B26F-C0D3CAB88DAC}" type="pres">
      <dgm:prSet presAssocID="{FF922B9A-89BB-4C8D-8610-17B74F78345B}" presName="space" presStyleCnt="0"/>
      <dgm:spPr/>
    </dgm:pt>
    <dgm:pt modelId="{8AE4A925-A7E2-4AFA-87DD-017094C9847B}" type="pres">
      <dgm:prSet presAssocID="{B3CB9C84-D167-441E-9468-CE93ABF3E7FB}" presName="composite" presStyleCnt="0"/>
      <dgm:spPr/>
    </dgm:pt>
    <dgm:pt modelId="{D306617A-D770-4BA9-8E27-F44CF349C7C0}" type="pres">
      <dgm:prSet presAssocID="{B3CB9C84-D167-441E-9468-CE93ABF3E7F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E47FB-2ACA-4021-BE36-866771389265}" type="pres">
      <dgm:prSet presAssocID="{B3CB9C84-D167-441E-9468-CE93ABF3E7FB}" presName="desTx" presStyleLbl="alignAccFollowNode1" presStyleIdx="2" presStyleCnt="3" custLinFactNeighborX="5482" custLinFactNeighborY="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27B9BE-79D1-4E6D-8E38-C2D7CC639579}" srcId="{B003AB7C-14DE-4CAE-A353-96B9DB4128AB}" destId="{834A3C7C-9A7F-4021-95A3-999A4D289F01}" srcOrd="2" destOrd="0" parTransId="{45ABE824-E010-402A-838E-E92628CB5FFF}" sibTransId="{A33BFE9D-F2D9-4129-ADA5-8BCE8D78C481}"/>
    <dgm:cxn modelId="{77DA29F2-56FD-4B9E-ADF4-E23367B7D2D4}" srcId="{B003AB7C-14DE-4CAE-A353-96B9DB4128AB}" destId="{A61A0080-F019-44F1-82FA-497F810AD4F4}" srcOrd="5" destOrd="0" parTransId="{0E59EB1B-B9B8-4B82-AF3C-6CD666A79363}" sibTransId="{E0281BDF-1973-471D-9294-6AAB3378D2DF}"/>
    <dgm:cxn modelId="{FA84EDAA-E009-4BB1-9845-4B9573A197BB}" srcId="{B003AB7C-14DE-4CAE-A353-96B9DB4128AB}" destId="{6C2EAEC1-990A-4DAE-905A-FB8CD89FC79B}" srcOrd="4" destOrd="0" parTransId="{9FF6CC5A-0C93-4436-8737-9A7277DA27C5}" sibTransId="{9F3ACACC-69D8-43ED-B2DA-359181CF4777}"/>
    <dgm:cxn modelId="{16FDEFBA-5840-45BA-B934-1C78ECC32023}" type="presOf" srcId="{6C2EAEC1-990A-4DAE-905A-FB8CD89FC79B}" destId="{48360A0C-F348-4D1E-A378-81ECC8641000}" srcOrd="0" destOrd="4" presId="urn:microsoft.com/office/officeart/2005/8/layout/hList1"/>
    <dgm:cxn modelId="{CC4383C9-E3B6-406B-95F2-F9C1720181E1}" type="presOf" srcId="{4563A9A3-4690-4A1D-AEAF-C974B8A80E75}" destId="{81AE47FB-2ACA-4021-BE36-866771389265}" srcOrd="0" destOrd="2" presId="urn:microsoft.com/office/officeart/2005/8/layout/hList1"/>
    <dgm:cxn modelId="{BFB5FB23-3BF7-40AD-9AF4-485F10A70B96}" type="presOf" srcId="{834A3C7C-9A7F-4021-95A3-999A4D289F01}" destId="{48360A0C-F348-4D1E-A378-81ECC8641000}" srcOrd="0" destOrd="2" presId="urn:microsoft.com/office/officeart/2005/8/layout/hList1"/>
    <dgm:cxn modelId="{7C15E1EB-7BC3-40BB-A74F-B7A998EDEF23}" type="presOf" srcId="{15A18D45-034A-45CB-B756-3B603E267AD4}" destId="{81AE47FB-2ACA-4021-BE36-866771389265}" srcOrd="0" destOrd="3" presId="urn:microsoft.com/office/officeart/2005/8/layout/hList1"/>
    <dgm:cxn modelId="{DB087AA0-299D-4601-B1E9-4E10668BD350}" srcId="{B3CB9C84-D167-441E-9468-CE93ABF3E7FB}" destId="{854EF80F-8AAD-45B2-90FB-01F2B6C1A05D}" srcOrd="0" destOrd="0" parTransId="{F8C1B161-3B73-4453-83D9-0D7DB8A46F01}" sibTransId="{65CB0318-F06A-439B-A868-FD9F511BDEAE}"/>
    <dgm:cxn modelId="{02B3D3DA-B1F0-4DC7-8E7B-D56CDBAE2BF3}" srcId="{FF36809C-38D4-461F-9376-25106AD98D98}" destId="{B003AB7C-14DE-4CAE-A353-96B9DB4128AB}" srcOrd="1" destOrd="0" parTransId="{12890151-1075-4BCB-BAE2-409CC029CF28}" sibTransId="{FF922B9A-89BB-4C8D-8610-17B74F78345B}"/>
    <dgm:cxn modelId="{6C37E9E4-3752-4AA3-AE7F-0C61E1E2D21C}" srcId="{B003AB7C-14DE-4CAE-A353-96B9DB4128AB}" destId="{9CA43A13-99B3-4E02-84C7-3FD2754EBCB9}" srcOrd="0" destOrd="0" parTransId="{339E65F6-830C-48A5-B69B-79B44E6C0764}" sibTransId="{72983171-B569-4931-86BE-24287E3FDEB3}"/>
    <dgm:cxn modelId="{CF47778C-CE2C-4D1C-B5C1-F6C1456F2084}" srcId="{B3CB9C84-D167-441E-9468-CE93ABF3E7FB}" destId="{A4BB88BC-B911-4788-9834-A86AADA07F04}" srcOrd="1" destOrd="0" parTransId="{BD4125FC-F897-4A3D-9319-AF40CF4C2EF3}" sibTransId="{404AC4E3-9479-4A0B-A078-EB2E8538064E}"/>
    <dgm:cxn modelId="{F8B69D85-9BFB-4E92-8757-B10E73CDEDF8}" type="presOf" srcId="{A72CB8CF-C618-4C29-8AEA-8BC4E53B1CF0}" destId="{B712A3EF-2C24-45EA-B9BF-84215C3D5C08}" srcOrd="0" destOrd="6" presId="urn:microsoft.com/office/officeart/2005/8/layout/hList1"/>
    <dgm:cxn modelId="{6819B7BA-EE1E-45CF-A5AF-17D1368C46F7}" srcId="{73DAE2DD-8B4A-4BF6-A332-663DBDF5BD11}" destId="{8C2E408C-B4D8-4CA7-BDD7-2AD6293B4CB0}" srcOrd="2" destOrd="0" parTransId="{1EB20D15-E221-4681-B3F6-35C0F27ADC49}" sibTransId="{748954AF-C1A8-476F-9886-6BBC596DDBD6}"/>
    <dgm:cxn modelId="{FED13C88-A9E5-4760-A336-311727D4C217}" srcId="{73DAE2DD-8B4A-4BF6-A332-663DBDF5BD11}" destId="{7D048804-CC81-4C92-8A48-069D46808878}" srcOrd="1" destOrd="0" parTransId="{79889503-5F05-4449-AD20-0BAF8A21AA20}" sibTransId="{A5FC99DC-5311-421F-ADD3-E0D6D7777EC6}"/>
    <dgm:cxn modelId="{8B132FD7-3DC9-4FA4-B3EF-DD31373C4CF7}" type="presOf" srcId="{E70784EE-BEFC-4975-BC11-69A570B94FB5}" destId="{B712A3EF-2C24-45EA-B9BF-84215C3D5C08}" srcOrd="0" destOrd="3" presId="urn:microsoft.com/office/officeart/2005/8/layout/hList1"/>
    <dgm:cxn modelId="{64A2C250-6F64-40A7-928C-278F448B37E5}" type="presOf" srcId="{4813B278-F96A-4BC1-AC75-43541A4C828B}" destId="{48360A0C-F348-4D1E-A378-81ECC8641000}" srcOrd="0" destOrd="7" presId="urn:microsoft.com/office/officeart/2005/8/layout/hList1"/>
    <dgm:cxn modelId="{684C4ECE-F91B-4AA0-BEB0-0FBA79B8D12C}" type="presOf" srcId="{7D048804-CC81-4C92-8A48-069D46808878}" destId="{B712A3EF-2C24-45EA-B9BF-84215C3D5C08}" srcOrd="0" destOrd="1" presId="urn:microsoft.com/office/officeart/2005/8/layout/hList1"/>
    <dgm:cxn modelId="{E2C13C4C-12C8-46B1-A280-81E349F59223}" type="presOf" srcId="{C2F258A6-9F30-41A3-AFCB-EFC6D06E16A7}" destId="{48360A0C-F348-4D1E-A378-81ECC8641000}" srcOrd="0" destOrd="6" presId="urn:microsoft.com/office/officeart/2005/8/layout/hList1"/>
    <dgm:cxn modelId="{D1166702-6582-4C86-BFB6-20F02F645ECA}" type="presOf" srcId="{B5F1338E-EEC1-46DD-B189-41623B4AC46F}" destId="{B712A3EF-2C24-45EA-B9BF-84215C3D5C08}" srcOrd="0" destOrd="0" presId="urn:microsoft.com/office/officeart/2005/8/layout/hList1"/>
    <dgm:cxn modelId="{03773E59-5950-470D-980B-0F4897C87AA6}" srcId="{73DAE2DD-8B4A-4BF6-A332-663DBDF5BD11}" destId="{A72CB8CF-C618-4C29-8AEA-8BC4E53B1CF0}" srcOrd="6" destOrd="0" parTransId="{76F50F5E-EE5E-4CE6-A7F6-38D914623E85}" sibTransId="{DAF7552D-1C89-46A1-B79B-539FAFEB6F17}"/>
    <dgm:cxn modelId="{CD6F7564-C0D9-4064-8747-9FA96C9E4C2B}" srcId="{73DAE2DD-8B4A-4BF6-A332-663DBDF5BD11}" destId="{E4961C51-CD55-471D-9D45-6F0BC66B57A8}" srcOrd="5" destOrd="0" parTransId="{4D3B61ED-A2F8-476A-A30D-0E0F5E992EE5}" sibTransId="{6ADCF1C5-3105-4ECF-855F-396B779A51A7}"/>
    <dgm:cxn modelId="{E1CD93F2-AAFF-49AF-9548-CBF09F0C5F29}" type="presOf" srcId="{DC03E8A2-D30E-4172-A308-CB45FD6AC7E0}" destId="{B712A3EF-2C24-45EA-B9BF-84215C3D5C08}" srcOrd="0" destOrd="4" presId="urn:microsoft.com/office/officeart/2005/8/layout/hList1"/>
    <dgm:cxn modelId="{388AEBA7-DE1F-4ACF-A338-8F76D5ECA8A9}" type="presOf" srcId="{73DAE2DD-8B4A-4BF6-A332-663DBDF5BD11}" destId="{3FE0E6A0-3AC9-4F4B-A0D9-98BE9532FDD2}" srcOrd="0" destOrd="0" presId="urn:microsoft.com/office/officeart/2005/8/layout/hList1"/>
    <dgm:cxn modelId="{7095E78B-6677-45DD-9E11-9BA96A9BE1C2}" srcId="{FF36809C-38D4-461F-9376-25106AD98D98}" destId="{73DAE2DD-8B4A-4BF6-A332-663DBDF5BD11}" srcOrd="0" destOrd="0" parTransId="{78B357C1-3566-4912-B891-DC751F2356DA}" sibTransId="{E46E4297-E0A9-4EDC-B12C-5C19915DAFCE}"/>
    <dgm:cxn modelId="{F31B7949-883C-4710-B342-B52034FA4F16}" type="presOf" srcId="{247D41AB-D753-4725-B0C6-079E8EDA59CD}" destId="{B712A3EF-2C24-45EA-B9BF-84215C3D5C08}" srcOrd="0" destOrd="7" presId="urn:microsoft.com/office/officeart/2005/8/layout/hList1"/>
    <dgm:cxn modelId="{B881C0B9-3303-4F3B-B08A-8927DE1BBA5C}" srcId="{73DAE2DD-8B4A-4BF6-A332-663DBDF5BD11}" destId="{B5F1338E-EEC1-46DD-B189-41623B4AC46F}" srcOrd="0" destOrd="0" parTransId="{86DA9D1E-47E4-45C5-8E44-DDA01AA9700E}" sibTransId="{FB964898-30AF-4A29-9DDC-FC6F606C5E4E}"/>
    <dgm:cxn modelId="{F6F5926C-7F69-4CA8-8A1F-C4D94EF0610B}" type="presOf" srcId="{8C2E408C-B4D8-4CA7-BDD7-2AD6293B4CB0}" destId="{B712A3EF-2C24-45EA-B9BF-84215C3D5C08}" srcOrd="0" destOrd="2" presId="urn:microsoft.com/office/officeart/2005/8/layout/hList1"/>
    <dgm:cxn modelId="{0B876826-AEF7-49F9-8915-618FE9E48353}" type="presOf" srcId="{12D3BFE8-5777-44A5-A83F-FE9BDD22475A}" destId="{48360A0C-F348-4D1E-A378-81ECC8641000}" srcOrd="0" destOrd="1" presId="urn:microsoft.com/office/officeart/2005/8/layout/hList1"/>
    <dgm:cxn modelId="{17F0F6D3-271E-465C-A2EA-B0059338F1F9}" type="presOf" srcId="{7BF2B238-14B0-4196-94F0-807524DBA241}" destId="{48360A0C-F348-4D1E-A378-81ECC8641000}" srcOrd="0" destOrd="3" presId="urn:microsoft.com/office/officeart/2005/8/layout/hList1"/>
    <dgm:cxn modelId="{34ECE5FD-CE61-43D0-8A17-455124EACB9C}" srcId="{B003AB7C-14DE-4CAE-A353-96B9DB4128AB}" destId="{4813B278-F96A-4BC1-AC75-43541A4C828B}" srcOrd="7" destOrd="0" parTransId="{71A44704-D42E-4272-8902-6A3463BDB70B}" sibTransId="{027E68B1-A488-41EF-9908-EA0013879524}"/>
    <dgm:cxn modelId="{C863362E-4CD2-4EB2-A5C1-E4298C1C64A0}" type="presOf" srcId="{FF36809C-38D4-461F-9376-25106AD98D98}" destId="{FB11C515-4B38-4E0A-8605-9D43FD8E3F81}" srcOrd="0" destOrd="0" presId="urn:microsoft.com/office/officeart/2005/8/layout/hList1"/>
    <dgm:cxn modelId="{2015FA59-2D46-4E31-911E-48C327855D04}" srcId="{B3CB9C84-D167-441E-9468-CE93ABF3E7FB}" destId="{77CCC6F8-8B89-4689-B441-7D4676245BDF}" srcOrd="4" destOrd="0" parTransId="{670CC2F3-7DAD-4463-B888-87354D16425B}" sibTransId="{CC2FCAA5-30EB-429C-9303-13E75C6AF35D}"/>
    <dgm:cxn modelId="{7A125C8D-EB57-452A-9D65-F74A14311267}" srcId="{B003AB7C-14DE-4CAE-A353-96B9DB4128AB}" destId="{C2F258A6-9F30-41A3-AFCB-EFC6D06E16A7}" srcOrd="6" destOrd="0" parTransId="{8AD4DD22-4E56-4483-A402-F987945238E8}" sibTransId="{67169042-75DC-4FDA-BA4C-222CD42FBA26}"/>
    <dgm:cxn modelId="{0FEB69F4-A5B7-4FC7-A71B-8CDA24C50393}" type="presOf" srcId="{77CCC6F8-8B89-4689-B441-7D4676245BDF}" destId="{81AE47FB-2ACA-4021-BE36-866771389265}" srcOrd="0" destOrd="4" presId="urn:microsoft.com/office/officeart/2005/8/layout/hList1"/>
    <dgm:cxn modelId="{BA53B586-2D51-46FF-9A55-5E11BC752D2A}" srcId="{73DAE2DD-8B4A-4BF6-A332-663DBDF5BD11}" destId="{E70784EE-BEFC-4975-BC11-69A570B94FB5}" srcOrd="3" destOrd="0" parTransId="{50718837-E5CB-4D3D-A9EF-39A5ACBA79E8}" sibTransId="{1A03B67D-6023-4D35-96EE-A5E7C5328F9E}"/>
    <dgm:cxn modelId="{2EF92C1E-8668-4E3B-9F52-4E49D8DEBD43}" srcId="{B003AB7C-14DE-4CAE-A353-96B9DB4128AB}" destId="{12D3BFE8-5777-44A5-A83F-FE9BDD22475A}" srcOrd="1" destOrd="0" parTransId="{AA6A6B30-5D86-4EC0-972B-91E8097C7857}" sibTransId="{3A0B1742-8F8B-470E-84EC-3D40FC457266}"/>
    <dgm:cxn modelId="{1819A778-B3A7-46D3-8CF5-2F3D7709BC60}" srcId="{73DAE2DD-8B4A-4BF6-A332-663DBDF5BD11}" destId="{247D41AB-D753-4725-B0C6-079E8EDA59CD}" srcOrd="7" destOrd="0" parTransId="{9B3AAF18-8DE6-4E71-8722-56DE5B64053D}" sibTransId="{44C7647B-1F53-4D71-A90F-72B53C55E38F}"/>
    <dgm:cxn modelId="{4606DFEF-B193-4921-BAC2-829D217E3D69}" type="presOf" srcId="{A61A0080-F019-44F1-82FA-497F810AD4F4}" destId="{48360A0C-F348-4D1E-A378-81ECC8641000}" srcOrd="0" destOrd="5" presId="urn:microsoft.com/office/officeart/2005/8/layout/hList1"/>
    <dgm:cxn modelId="{E9BB9846-6B29-4E83-ABB2-7699A9F0495D}" type="presOf" srcId="{9CA43A13-99B3-4E02-84C7-3FD2754EBCB9}" destId="{48360A0C-F348-4D1E-A378-81ECC8641000}" srcOrd="0" destOrd="0" presId="urn:microsoft.com/office/officeart/2005/8/layout/hList1"/>
    <dgm:cxn modelId="{A7AB9B3A-491E-4ECB-B0B5-9BDF5710FD61}" type="presOf" srcId="{A4BB88BC-B911-4788-9834-A86AADA07F04}" destId="{81AE47FB-2ACA-4021-BE36-866771389265}" srcOrd="0" destOrd="1" presId="urn:microsoft.com/office/officeart/2005/8/layout/hList1"/>
    <dgm:cxn modelId="{964B72B4-8CC0-44E1-A9A7-8E5FB6E3D451}" srcId="{FF36809C-38D4-461F-9376-25106AD98D98}" destId="{B3CB9C84-D167-441E-9468-CE93ABF3E7FB}" srcOrd="2" destOrd="0" parTransId="{9C88FB26-3B08-43C5-B9A4-563667279C59}" sibTransId="{2FF376C3-0759-4159-A8CB-30FE8E861904}"/>
    <dgm:cxn modelId="{1C82E671-1285-40FD-9304-5E3ABCA7020C}" type="presOf" srcId="{B003AB7C-14DE-4CAE-A353-96B9DB4128AB}" destId="{81D52FAF-A0D9-4908-BD66-865873C38440}" srcOrd="0" destOrd="0" presId="urn:microsoft.com/office/officeart/2005/8/layout/hList1"/>
    <dgm:cxn modelId="{97C16C38-8BE1-4638-B065-47DD77C292AB}" srcId="{B003AB7C-14DE-4CAE-A353-96B9DB4128AB}" destId="{7BF2B238-14B0-4196-94F0-807524DBA241}" srcOrd="3" destOrd="0" parTransId="{0C6B41E7-2B17-41D8-B40C-406EEC41384E}" sibTransId="{9182FD0B-9643-4017-A19E-F08A33D6E191}"/>
    <dgm:cxn modelId="{6C33F0B1-B443-41ED-8C28-DC26E86256BF}" srcId="{B3CB9C84-D167-441E-9468-CE93ABF3E7FB}" destId="{15A18D45-034A-45CB-B756-3B603E267AD4}" srcOrd="3" destOrd="0" parTransId="{C48EE630-84E5-42D8-AFD2-511B1FCFF2BD}" sibTransId="{AC27778F-A2EF-43D4-8DF2-5490EEC1EFCD}"/>
    <dgm:cxn modelId="{01852209-E60D-4C6D-BA72-72CBB06E0EA9}" srcId="{B3CB9C84-D167-441E-9468-CE93ABF3E7FB}" destId="{4563A9A3-4690-4A1D-AEAF-C974B8A80E75}" srcOrd="2" destOrd="0" parTransId="{C88CF4C9-E475-45DC-98E8-FC204BFE7C89}" sibTransId="{56C85F6D-DA33-4F95-8B78-EC6C633D46B0}"/>
    <dgm:cxn modelId="{64C688F9-8B09-43C6-9A7E-3603A87794F4}" type="presOf" srcId="{E4961C51-CD55-471D-9D45-6F0BC66B57A8}" destId="{B712A3EF-2C24-45EA-B9BF-84215C3D5C08}" srcOrd="0" destOrd="5" presId="urn:microsoft.com/office/officeart/2005/8/layout/hList1"/>
    <dgm:cxn modelId="{E180C126-2339-4A98-A237-DF09A2FB0397}" type="presOf" srcId="{B3CB9C84-D167-441E-9468-CE93ABF3E7FB}" destId="{D306617A-D770-4BA9-8E27-F44CF349C7C0}" srcOrd="0" destOrd="0" presId="urn:microsoft.com/office/officeart/2005/8/layout/hList1"/>
    <dgm:cxn modelId="{F4BAED15-0901-4331-BD25-AAAA15184A8E}" srcId="{73DAE2DD-8B4A-4BF6-A332-663DBDF5BD11}" destId="{DC03E8A2-D30E-4172-A308-CB45FD6AC7E0}" srcOrd="4" destOrd="0" parTransId="{7EB7605D-C3B8-41BC-BB5D-AFF7A757B488}" sibTransId="{82F2872E-2C2D-427F-817F-87E2280E90CF}"/>
    <dgm:cxn modelId="{B4BD3C8E-A2FD-438C-999D-246ABDA4A990}" type="presOf" srcId="{854EF80F-8AAD-45B2-90FB-01F2B6C1A05D}" destId="{81AE47FB-2ACA-4021-BE36-866771389265}" srcOrd="0" destOrd="0" presId="urn:microsoft.com/office/officeart/2005/8/layout/hList1"/>
    <dgm:cxn modelId="{285BAD0E-9844-4519-98A1-CCDE19BC7CCA}" type="presParOf" srcId="{FB11C515-4B38-4E0A-8605-9D43FD8E3F81}" destId="{BE4D9F96-2A34-445D-BD29-4E554DF82CAF}" srcOrd="0" destOrd="0" presId="urn:microsoft.com/office/officeart/2005/8/layout/hList1"/>
    <dgm:cxn modelId="{A62CCCE4-E762-4985-8BC4-F3D9E6592CD1}" type="presParOf" srcId="{BE4D9F96-2A34-445D-BD29-4E554DF82CAF}" destId="{3FE0E6A0-3AC9-4F4B-A0D9-98BE9532FDD2}" srcOrd="0" destOrd="0" presId="urn:microsoft.com/office/officeart/2005/8/layout/hList1"/>
    <dgm:cxn modelId="{C967BB44-D339-4C5E-89A4-A263E693B361}" type="presParOf" srcId="{BE4D9F96-2A34-445D-BD29-4E554DF82CAF}" destId="{B712A3EF-2C24-45EA-B9BF-84215C3D5C08}" srcOrd="1" destOrd="0" presId="urn:microsoft.com/office/officeart/2005/8/layout/hList1"/>
    <dgm:cxn modelId="{4D6B08B5-FAB3-48F3-8388-E1E5071192C6}" type="presParOf" srcId="{FB11C515-4B38-4E0A-8605-9D43FD8E3F81}" destId="{FE84551C-E484-4A81-8690-DA24172EEE55}" srcOrd="1" destOrd="0" presId="urn:microsoft.com/office/officeart/2005/8/layout/hList1"/>
    <dgm:cxn modelId="{B23F63CF-D6E6-4710-9BFA-333B7F9A6E12}" type="presParOf" srcId="{FB11C515-4B38-4E0A-8605-9D43FD8E3F81}" destId="{94589D0C-1002-4CBD-82D2-697B4F3F405C}" srcOrd="2" destOrd="0" presId="urn:microsoft.com/office/officeart/2005/8/layout/hList1"/>
    <dgm:cxn modelId="{3A7BDD23-1B82-4441-8443-1F1B34DF37D4}" type="presParOf" srcId="{94589D0C-1002-4CBD-82D2-697B4F3F405C}" destId="{81D52FAF-A0D9-4908-BD66-865873C38440}" srcOrd="0" destOrd="0" presId="urn:microsoft.com/office/officeart/2005/8/layout/hList1"/>
    <dgm:cxn modelId="{F4805EBE-1AAD-4C02-97C0-809FC51DA228}" type="presParOf" srcId="{94589D0C-1002-4CBD-82D2-697B4F3F405C}" destId="{48360A0C-F348-4D1E-A378-81ECC8641000}" srcOrd="1" destOrd="0" presId="urn:microsoft.com/office/officeart/2005/8/layout/hList1"/>
    <dgm:cxn modelId="{F991215B-CF44-4838-81A0-6E82455FE996}" type="presParOf" srcId="{FB11C515-4B38-4E0A-8605-9D43FD8E3F81}" destId="{190DF436-A7B1-409D-B26F-C0D3CAB88DAC}" srcOrd="3" destOrd="0" presId="urn:microsoft.com/office/officeart/2005/8/layout/hList1"/>
    <dgm:cxn modelId="{CB2189BB-F15E-4752-9A3B-F0AD7F82CC85}" type="presParOf" srcId="{FB11C515-4B38-4E0A-8605-9D43FD8E3F81}" destId="{8AE4A925-A7E2-4AFA-87DD-017094C9847B}" srcOrd="4" destOrd="0" presId="urn:microsoft.com/office/officeart/2005/8/layout/hList1"/>
    <dgm:cxn modelId="{67A3CE99-50B8-44BB-A55D-34AEFD140581}" type="presParOf" srcId="{8AE4A925-A7E2-4AFA-87DD-017094C9847B}" destId="{D306617A-D770-4BA9-8E27-F44CF349C7C0}" srcOrd="0" destOrd="0" presId="urn:microsoft.com/office/officeart/2005/8/layout/hList1"/>
    <dgm:cxn modelId="{F4D558F1-0BA3-477F-8AD7-B2B9A48BBF72}" type="presParOf" srcId="{8AE4A925-A7E2-4AFA-87DD-017094C9847B}" destId="{81AE47FB-2ACA-4021-BE36-866771389265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E83F2-F73A-435B-8BE8-AC5FEAB5DBFF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A4ACB-518B-4E9A-956B-B849997EC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2E7B-7B49-4C65-B41E-21B27C7A0F0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2E7B-7B49-4C65-B41E-21B27C7A0F0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2E7B-7B49-4C65-B41E-21B27C7A0F0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2E7B-7B49-4C65-B41E-21B27C7A0F0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chart" Target="../charts/chart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b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163 681                 - 8 316                  -260 214                 +74 920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Выгнутая вниз стрелка 5"/>
          <p:cNvSpPr/>
          <p:nvPr/>
        </p:nvSpPr>
        <p:spPr>
          <a:xfrm>
            <a:off x="2143108" y="6000768"/>
            <a:ext cx="1214446" cy="357190"/>
          </a:xfrm>
          <a:prstGeom prst="curved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4857752" y="6000768"/>
            <a:ext cx="1214446" cy="357190"/>
          </a:xfrm>
          <a:prstGeom prst="curved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3500430" y="6000768"/>
            <a:ext cx="1214446" cy="357190"/>
          </a:xfrm>
          <a:prstGeom prst="curved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>
            <a:off x="6286512" y="6000768"/>
            <a:ext cx="1143008" cy="357190"/>
          </a:xfrm>
          <a:prstGeom prst="curved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Багетная рамка 12"/>
          <p:cNvSpPr/>
          <p:nvPr/>
        </p:nvSpPr>
        <p:spPr>
          <a:xfrm>
            <a:off x="1785918" y="0"/>
            <a:ext cx="7358082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ОБЩИЙ ОБЪЕМ ДОХОДОВ БЮДЖЕТА ГОРОДА ГЕОРГИЕВСКА В 2015-2019 ГОДАХ</a:t>
            </a:r>
            <a:endParaRPr lang="ru-RU" b="1" dirty="0">
              <a:solidFill>
                <a:srgbClr val="0000F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7929563" y="1000125"/>
            <a:ext cx="1214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/>
              <a:t>тыс.рублей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МЕРОПРИЯТИЯ, ПРОВОДИМЫЕ В ГОРОДЕ ГЕОРГИЕВСКЕ В ЦЕЛЯХ ПОПОЛНЕНИЯ ДОХОДНОЙ ЧАСТИ БЮДЖЕТА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9144000" cy="5929330"/>
          </a:xfrm>
          <a:prstGeom prst="roundRect">
            <a:avLst>
              <a:gd name="adj" fmla="val 7394"/>
            </a:avLst>
          </a:prstGeom>
          <a:solidFill>
            <a:schemeClr val="accent5">
              <a:lumMod val="40000"/>
              <a:lumOff val="6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 течение 2016 года администрацией города Георгиевска проведено 6 заседаний комиссии по погашению недоимки, на которых рассмотрено 82 налогоплательщика, имеющие задолженность в бюджет города.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Совместно с инспекцией ФНС РФ по г. Георгиевску проводится регулярная работа с налогоплательщиками, имеющими задолженность по налогам в бюджет города Георгиевска. По состоянию на 01 января 2017 года проведено 46 заседаний межведомственной комиссии по легализации объектов налогообложения, на которых были рассмотрены 361 налогоплательщик, из них: 40 налогоплательщиков, получивших убытки, 207 налогоплательщиков, имеющих низкую налоговую нагрузку.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Администрацией города совместно с налоговой инспекцией и службой судебных приставов проводятся еженедельные рейды по взысканию задолженности по налогам и сборам, по результатам проведения которых размещается информация в средствах массовой информации. В 2016 году было проведено 46 рейдов, в результате составлены акты описи о наложении ареста имущества 50 должников на общую сумму 1 765,2 тыс. рублей, из них погашена задолженность на сумму 1 103,3 тыс. рублей.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 ходе проведения регулярных еженедельных рейдовых мероприятий по выявлению лиц неформальной занятости и легализации трудовых отношений также выявляются факты неуплаты доходного источника бюджета города – платы за негативное воздействие на окружающую среду, после чего проводится разъяснительная работа с неплательщиками. В результате проведенных мероприятий в 2016 году поступления платы в бюджет увеличились на 28,5 % по сравнению с 2015 годом.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 ноябре 2016 года в муниципальную собственность города был приобретен аппаратно-программный комплекс «Дорожный пристав». За 2 месяца 2016 года службой судебных приставов было проведено 3 рейда, в результате было арестовано 8 транспортных средств, владельцы 5 транспортных средств оплатили задолженность на общую сумму  580,0 тыс. рублей, 3 транспортных средства находятся под арестом.</a:t>
            </a:r>
            <a:endParaRPr lang="ru-RU" sz="15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агетная рамка 4"/>
          <p:cNvSpPr/>
          <p:nvPr/>
        </p:nvSpPr>
        <p:spPr>
          <a:xfrm>
            <a:off x="1738366" y="0"/>
            <a:ext cx="7405634" cy="1000108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ОБЪЕМ И СТРУКТУРА НАЛОГОВЫХ И НЕНАЛОГОВЫХ ДОХОДОВ, А ТАКЖЕ БЕЗВОЗМЕЗДНЫХ ПОСТУПЛЕНИЙ, ПЛАНИРУЕМЫХ К ПОСТУПЛЕНИЮ В БЮДЖЕТ ГОРОДА ГЕОРГИЕВСКА, В ДИНАМИКЕ</a:t>
            </a:r>
            <a:endParaRPr lang="ru-RU" sz="1400" b="1" dirty="0">
              <a:solidFill>
                <a:srgbClr val="0000F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2050" name="Содержимое 4"/>
          <p:cNvGraphicFramePr>
            <a:graphicFrameLocks noGrp="1"/>
          </p:cNvGraphicFramePr>
          <p:nvPr/>
        </p:nvGraphicFramePr>
        <p:xfrm>
          <a:off x="0" y="1055688"/>
          <a:ext cx="9144000" cy="5802312"/>
        </p:xfrm>
        <a:graphic>
          <a:graphicData uri="http://schemas.openxmlformats.org/presentationml/2006/ole">
            <p:oleObj spid="_x0000_s2050" name="Worksheet" r:id="rId4" imgW="8629590" imgH="5191062" progId="Excel.Sheet.8">
              <p:embed/>
            </p:oleObj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7929563" y="1000125"/>
            <a:ext cx="1214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/>
              <a:t>тыс.рублей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агетная рамка 4"/>
          <p:cNvSpPr/>
          <p:nvPr/>
        </p:nvSpPr>
        <p:spPr>
          <a:xfrm>
            <a:off x="1738366" y="0"/>
            <a:ext cx="7405634" cy="1000108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СВЕДЕНИЯ В РАЗРЕЗЕ НАЛОГОВЫХ И НЕНАЛОГОВЫХ ДОХОДОВ, А ТАКЖЕ МЕЖБЮДЖЕТНЫХ ТРАНСФЕРТОВ, ПЛАНИРУЕМЫХ К ПОСТУПЛЕНИЮ В БЮДЖЕТ ГОРОДА ГЕОРГИЕВСКА В 2017-2019 ГОДАХ</a:t>
            </a:r>
            <a:endParaRPr lang="ru-RU" sz="1300" b="1" dirty="0">
              <a:solidFill>
                <a:srgbClr val="0000F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71543"/>
          <a:ext cx="9144001" cy="578645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537125"/>
                <a:gridCol w="947602"/>
                <a:gridCol w="914827"/>
                <a:gridCol w="914827"/>
                <a:gridCol w="914827"/>
                <a:gridCol w="914793"/>
              </a:tblGrid>
              <a:tr h="348414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 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 fontAlgn="auto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1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1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t"/>
                      <a:r>
                        <a:rPr lang="ru-RU" sz="11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1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1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186 825,14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191 999,00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194 278,00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202 201,00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211 324,00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100 579,6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104 226,00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106 809,00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111 509,00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116 973,00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4 343,51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5 874,00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4 476,00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4 406,00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4 960,00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44 680,28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43 757,00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45 441,00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47 622,00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49 670,00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сельхозналог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4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1 736,78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2 052,00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5 827,31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6 062,00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5 827,00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6 107,00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6 370,00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1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949,48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18 458,00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16 550,00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16 550,00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16 550,00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11 614,50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11 325,00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12 755,00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13 367,00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13 942,00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71 174,91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82 403,61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82 661,00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86 004,00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89 294,00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</a:t>
                      </a:r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плата </a:t>
                      </a:r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земли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11 892,05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14 000,00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13 500,00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13 500,00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13 500,00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пользование имуществом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8 303,79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0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от государственных и муниципальных унитарных предприятий 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327,55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2 545,00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1 350,00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1364,00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1 480,00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1 886,00</a:t>
                      </a:r>
                      <a:endParaRPr lang="ru-RU" sz="110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1 967,00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30 681,75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31 944,61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32 660,00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34 860,00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37 230,00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11 782,77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10 391,00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11 158,00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11 747,00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земли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1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417,54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1 850,00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1 850,00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10 046,81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11 824,00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1 162,84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</a:t>
                      </a:r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268 000,05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274 402,61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276 939,00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288 205,00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300 618,00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100" b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r>
                        <a:rPr lang="ru-RU" sz="11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в том числе: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978</a:t>
                      </a:r>
                      <a:r>
                        <a:rPr lang="ru-RU" sz="1100" b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300,18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1 135 468,98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1 124 616,46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853 135,74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915 643,44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218 957,51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251 262,98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201 181,79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170 369,83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172 080,83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48 130,23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r>
                        <a:rPr lang="ru-RU" sz="11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255,88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240 688,58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77 356,00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77 356,00</a:t>
                      </a:r>
                      <a:endParaRPr lang="ru-RU" sz="11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712 660,10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712 599,54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680 671,13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603 771,75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664 563,45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- 1 564,87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4 350,58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2 074,96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1 638,16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1 643,16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ДОХОДОВ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1 246 190,02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1 409 871,59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1 401</a:t>
                      </a:r>
                      <a:r>
                        <a:rPr lang="ru-RU" sz="1100" b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555,46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1 141</a:t>
                      </a:r>
                      <a:r>
                        <a:rPr lang="ru-RU" sz="1100" b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340,74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1 216 261,44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5" marR="4645" marT="4645" marB="0" anchor="b">
                    <a:lnL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7929563" y="857232"/>
            <a:ext cx="1214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/>
              <a:t>тыс.рублей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1214422"/>
          <a:ext cx="871543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14282" y="3714752"/>
            <a:ext cx="8786874" cy="57150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</a:rPr>
              <a:t>Структура доходов бюджета города Георгиевска на </a:t>
            </a:r>
            <a:r>
              <a:rPr lang="ru-RU" sz="2000" b="1" dirty="0" smtClean="0">
                <a:solidFill>
                  <a:srgbClr val="0070C0"/>
                </a:solidFill>
              </a:rPr>
              <a:t>2017-2019 годы, %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4071942"/>
          <a:ext cx="321467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Овал 7"/>
          <p:cNvSpPr/>
          <p:nvPr/>
        </p:nvSpPr>
        <p:spPr>
          <a:xfrm>
            <a:off x="214282" y="6286520"/>
            <a:ext cx="214314" cy="12858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357158" y="6215082"/>
            <a:ext cx="857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Налоговые доходы                                                Неналоговые доходы                                      Безвозмездные поступления  </a:t>
            </a:r>
          </a:p>
        </p:txBody>
      </p:sp>
      <p:sp>
        <p:nvSpPr>
          <p:cNvPr id="12" name="Овал 11"/>
          <p:cNvSpPr/>
          <p:nvPr/>
        </p:nvSpPr>
        <p:spPr>
          <a:xfrm>
            <a:off x="3214678" y="6286520"/>
            <a:ext cx="214314" cy="12858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072198" y="6286520"/>
            <a:ext cx="214314" cy="12858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6" name="Диаграмма 13"/>
          <p:cNvGraphicFramePr>
            <a:graphicFrameLocks/>
          </p:cNvGraphicFramePr>
          <p:nvPr/>
        </p:nvGraphicFramePr>
        <p:xfrm>
          <a:off x="3071802" y="4071942"/>
          <a:ext cx="3071834" cy="214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Багетная рамка 16"/>
          <p:cNvSpPr/>
          <p:nvPr/>
        </p:nvSpPr>
        <p:spPr>
          <a:xfrm>
            <a:off x="1785918" y="0"/>
            <a:ext cx="7358082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ИЗ ЧЕГО СКЛАДЫВАЮТСЯ ДОХОДЫ БЮДЖЕТА ГОРОДА ГЕОРГИЕВСКА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5857884" y="4000504"/>
          <a:ext cx="32861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" y="928671"/>
          <a:ext cx="9144000" cy="592932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030247"/>
                <a:gridCol w="6899338"/>
                <a:gridCol w="1214415"/>
              </a:tblGrid>
              <a:tr h="6235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сборы,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установленные законодательством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Городской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768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налоги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сборы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Налог на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физических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лиц</a:t>
                      </a: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613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</a:t>
                      </a:r>
                      <a:r>
                        <a:rPr lang="ru-RU" sz="1600" b="1" i="0" dirty="0">
                          <a:latin typeface="Times New Roman" pitchFamily="18" charset="0"/>
                          <a:cs typeface="Times New Roman" pitchFamily="18" charset="0"/>
                        </a:rPr>
                        <a:t>территории 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РФ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(акцизы на нефтепродукты)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0,08176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578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Налоги со специальными налоговыми режимами,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том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числе: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480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единый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налог на вмененный налог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480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единый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сельскохозяйственный налог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613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налог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, взимаемый в связи с применением патентной системы налогообложения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643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пошлина (в зависимости от установленных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полномочий)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172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Местные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9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Багетная рамка 7"/>
          <p:cNvSpPr/>
          <p:nvPr/>
        </p:nvSpPr>
        <p:spPr>
          <a:xfrm>
            <a:off x="1785918" y="0"/>
            <a:ext cx="7358082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НОРМАТИВЫ ОТЧИСЛЕНИЙ ОТ ФЕДЕРАЛЬНЫХ И МЕСТНЫХ НАЛОГОВ И СБОРОВ В БЮДЖЕТ ГОРОДА ГЕОРГИЕВСКА В 2017-2019 ГОДАХ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28669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Бюджет города 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Георгиевска </a:t>
            </a: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(далее – бюджет города) на 2017 год по доходам запланирован в объеме 1 401 555,46 тыс. рублей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Объем налоговых и неналоговых доходов составит 276 939,0 тыс. рублей или 19,8 % от общего объема доходов бюджета города. Увеличение налоговых поступлений рассчитано исходя из прогнозируемых темпов роста показателей прогноза социально-экономического развития города Георгиевска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Наибольший удельный вес в структуре налоговых и неналоговых доходов (63,1 % или 174 627,0 тыс. рублей) составят следующие налоги: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налог на доходы физических лиц (38,6 %), единый налог на вмененный доход для отдельных видов деятельности (16,4 %), налоги на имущество (8,1 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%).</a:t>
            </a:r>
            <a:endParaRPr lang="ru-RU" sz="1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Доля безвозмездных 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поступлений из бюджетов </a:t>
            </a: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в 2017 году составит 80,2 % от общего объема доходов бюджета города, или 1 124 616,46 тыс. рублей. Доля нецелевых межбюджетных трансфертов (дотаций на выравнивание бюджетной обеспеченности и субсидий на решение вопросов местного значения из бюджета Ставропольского края) в общем объеме безвозмездных поступлений составит 24,8 % или 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 278 </a:t>
            </a: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537,79 тыс.рублей</a:t>
            </a: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Объем собственных поступлений бюджета города (налоговые и неналоговые доходы плюс нецелевые межбюджетные трансферты) в 2017 году составит 555 476,79 тыс. рублей или 39,6 % от общего объема доходов бюджета города. 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Реализация комплекса мероприятий, утвержденных постановлением администрации города Георгиевска от 21 декабря 2016 г. № 1818 «</a:t>
            </a:r>
            <a:r>
              <a:rPr lang="ru-RU" sz="1600" dirty="0">
                <a:solidFill>
                  <a:srgbClr val="002060"/>
                </a:solidFill>
              </a:rPr>
              <a:t>Об утверждении Плана мероприятий, направленных на увеличение роста доходов и оптимизацию расходов бюджета города Георгиевска, совершенствование долговой политики города Георгиевска в 2017-2019 годах», будет способствовать сокращению недоимки по платежам в бюджет города, росту поступлений налоговых и неналоговых доходов и уменьшению объема муниципального долга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Багетная рамка 3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ОСНОВНЫЕ ХАРАКТЕРИСТИКИ ДОХОДНОЙ ЧАСТИ БЮДЖЕТА ГОРОДА ГЕОРГИЕВСКА НА 2017 ГОД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b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Багетная рамка 12"/>
          <p:cNvSpPr/>
          <p:nvPr/>
        </p:nvSpPr>
        <p:spPr>
          <a:xfrm>
            <a:off x="1785918" y="0"/>
            <a:ext cx="7358082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ОСНОВНЫЕ НАЛОГОВЫЕ ИСТОЧНИКИ ДОХОДОВ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БЮДЖЕТА ГОРОДА ГЕОРГИЕВСКА В 2017-2019 ГОДАХ</a:t>
            </a:r>
            <a:endParaRPr lang="ru-RU" b="1" dirty="0">
              <a:solidFill>
                <a:srgbClr val="0000F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7929563" y="1000125"/>
            <a:ext cx="1214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/>
              <a:t>тыс.рублей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857232"/>
            <a:ext cx="2971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налоговых доходов: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357298"/>
            <a:ext cx="24112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год  – 194 278 тыс. руб.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1357298"/>
            <a:ext cx="2545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2018 год  – 202 201 тыс. руб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42637" y="1357298"/>
            <a:ext cx="2401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 – 211 324 тыс. руб.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graphicFrame>
        <p:nvGraphicFramePr>
          <p:cNvPr id="24" name="Содержимое 4"/>
          <p:cNvGraphicFramePr>
            <a:graphicFrameLocks noGrp="1"/>
          </p:cNvGraphicFramePr>
          <p:nvPr/>
        </p:nvGraphicFramePr>
        <p:xfrm>
          <a:off x="0" y="1714488"/>
          <a:ext cx="9144000" cy="508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Стрелка вправо 21"/>
          <p:cNvSpPr/>
          <p:nvPr/>
        </p:nvSpPr>
        <p:spPr>
          <a:xfrm>
            <a:off x="2428860" y="1285860"/>
            <a:ext cx="857256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+7 923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857884" y="1285860"/>
            <a:ext cx="857256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+9 123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b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Багетная рамка 12"/>
          <p:cNvSpPr/>
          <p:nvPr/>
        </p:nvSpPr>
        <p:spPr>
          <a:xfrm>
            <a:off x="1785918" y="0"/>
            <a:ext cx="7358082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КРУПНЕЙШИЕ НАЛОГОПЛАТЕЛЬЩИКИ –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ПРЕДПРИЯТИЯ ГОРОДА ГЕОРГИЕВСКА</a:t>
            </a:r>
            <a:endParaRPr lang="ru-RU" b="1" dirty="0">
              <a:solidFill>
                <a:srgbClr val="0000F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7929563" y="714356"/>
            <a:ext cx="1214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 smtClean="0"/>
              <a:t>рублей</a:t>
            </a:r>
            <a:endParaRPr lang="ru-RU" sz="1200" b="1" i="1" dirty="0"/>
          </a:p>
        </p:txBody>
      </p:sp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1" y="1000107"/>
          <a:ext cx="9143999" cy="585789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968305"/>
                <a:gridCol w="1588719"/>
                <a:gridCol w="1586975"/>
              </a:tblGrid>
              <a:tr h="6349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72000" anchor="ctr">
                    <a:solidFill>
                      <a:srgbClr val="99FF99">
                        <a:alpha val="65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Налоговые перечисления в бюджет города,</a:t>
                      </a:r>
                      <a:r>
                        <a:rPr lang="ru-RU" sz="1600" b="1" u="none" strike="noStrike" baseline="0" dirty="0" smtClean="0">
                          <a:solidFill>
                            <a:schemeClr val="tx1"/>
                          </a:solidFill>
                        </a:rPr>
                        <a:t> в том числе: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72000" anchor="b">
                    <a:solidFill>
                      <a:srgbClr val="99FF99">
                        <a:alpha val="6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72000" anchor="b"/>
                </a:tc>
              </a:tr>
              <a:tr h="442801"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72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72000" anchor="b">
                    <a:solidFill>
                      <a:srgbClr val="99FF99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72000" anchor="b">
                    <a:solidFill>
                      <a:srgbClr val="99FF99">
                        <a:alpha val="65000"/>
                      </a:srgbClr>
                    </a:solidFill>
                  </a:tcPr>
                </a:tc>
              </a:tr>
              <a:tr h="4245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 «ГеАЗ»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5 421 241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6 948 552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</a:rPr>
                        <a:t> «Хайнц-Георгиевск»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1 668 034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1 843 993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ОАО «Макфа» Георгиевская площадка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1 812 749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1 733 080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ЗАО «Масло Ставрополья»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1 912 644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1 359 034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ОАО «Исток»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1 454 669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1 191 980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 «Гео-Хлеб»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839 510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638 912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ОАО «Хлебокомбинат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</a:rPr>
                        <a:t> «Георгиевский»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723 925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539 309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 «Винзавод «Надежда»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657 235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688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</a:rPr>
                        <a:t> 787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2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 «Георгиевский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</a:rPr>
                        <a:t> птицекомбинат»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 (ЗАО «Байсад»)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270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</a:rPr>
                        <a:t> 104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571 118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2197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 «Мясокомбинат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</a:rPr>
                        <a:t> «Олимпия»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324 524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344 894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1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ЗАО «Мясоперерабатывающий комбинат «Георгиевский»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219 459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230 790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36000" anchor="ctr">
                    <a:solidFill>
                      <a:schemeClr val="bg1"/>
                    </a:solidFill>
                  </a:tcPr>
                </a:tc>
              </a:tr>
              <a:tr h="338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ООО «Гео-Простор»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168 857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36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378 431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36000" anchor="ctr"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br>
              <a:rPr lang="ru-RU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Багетная рамка 12"/>
          <p:cNvSpPr/>
          <p:nvPr/>
        </p:nvSpPr>
        <p:spPr>
          <a:xfrm>
            <a:off x="1785918" y="0"/>
            <a:ext cx="7358082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ОСНОВНЫЕ  НЕНАЛОГОВЫЕ  ИСТОЧНИКИ ДОХОДОВ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БЮДЖЕТА ГОРОДА ГЕОРГИЕВСКА В 2017-2019 ГОДАХ</a:t>
            </a:r>
            <a:endParaRPr lang="ru-RU" b="1" dirty="0">
              <a:solidFill>
                <a:srgbClr val="0000F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7929563" y="928670"/>
            <a:ext cx="1214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/>
              <a:t>тыс.рублей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857232"/>
            <a:ext cx="3322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неналоговых доходов: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357298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год  – 82 661 тыс. руб.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1357298"/>
            <a:ext cx="2545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год  – 86 004 тыс. руб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42637" y="1357298"/>
            <a:ext cx="2401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 – 89 294 тыс. 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357422" y="1285860"/>
            <a:ext cx="928687" cy="428625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+3 343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715008" y="1285860"/>
            <a:ext cx="928688" cy="428625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+3 290</a:t>
            </a:r>
          </a:p>
        </p:txBody>
      </p:sp>
      <p:graphicFrame>
        <p:nvGraphicFramePr>
          <p:cNvPr id="18" name="Содержимое 4"/>
          <p:cNvGraphicFramePr>
            <a:graphicFrameLocks noGrp="1"/>
          </p:cNvGraphicFramePr>
          <p:nvPr/>
        </p:nvGraphicFramePr>
        <p:xfrm>
          <a:off x="0" y="1609725"/>
          <a:ext cx="9144000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1459</Words>
  <PresentationFormat>Экран (4:3)</PresentationFormat>
  <Paragraphs>351</Paragraphs>
  <Slides>10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Worksheet</vt:lpstr>
      <vt:lpstr>                                                                                                                                                              + 163 681                 - 8 316                  -260 214                 +74 920</vt:lpstr>
      <vt:lpstr>Слайд 2</vt:lpstr>
      <vt:lpstr>Слайд 3</vt:lpstr>
      <vt:lpstr>Слайд 4</vt:lpstr>
      <vt:lpstr>Слайд 5</vt:lpstr>
      <vt:lpstr>Слайд 6</vt:lpstr>
      <vt:lpstr>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Elena</cp:lastModifiedBy>
  <cp:revision>70</cp:revision>
  <dcterms:created xsi:type="dcterms:W3CDTF">2017-02-27T14:16:44Z</dcterms:created>
  <dcterms:modified xsi:type="dcterms:W3CDTF">2017-03-16T12:53:51Z</dcterms:modified>
</cp:coreProperties>
</file>